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5" r:id="rId2"/>
    <p:sldMasterId id="2147483656" r:id="rId3"/>
    <p:sldMasterId id="2147483668" r:id="rId4"/>
    <p:sldMasterId id="2147483650" r:id="rId5"/>
  </p:sldMasterIdLst>
  <p:notesMasterIdLst>
    <p:notesMasterId r:id="rId15"/>
  </p:notesMasterIdLst>
  <p:handoutMasterIdLst>
    <p:handoutMasterId r:id="rId16"/>
  </p:handoutMasterIdLst>
  <p:sldIdLst>
    <p:sldId id="257" r:id="rId6"/>
    <p:sldId id="258" r:id="rId7"/>
    <p:sldId id="259" r:id="rId8"/>
    <p:sldId id="260" r:id="rId9"/>
    <p:sldId id="264" r:id="rId10"/>
    <p:sldId id="262" r:id="rId11"/>
    <p:sldId id="261" r:id="rId12"/>
    <p:sldId id="263" r:id="rId13"/>
    <p:sldId id="26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952"/>
    <a:srgbClr val="005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4" autoAdjust="0"/>
    <p:restoredTop sz="96846" autoAdjust="0"/>
  </p:normalViewPr>
  <p:slideViewPr>
    <p:cSldViewPr snapToGrid="0">
      <p:cViewPr varScale="1">
        <p:scale>
          <a:sx n="101" d="100"/>
          <a:sy n="101" d="100"/>
        </p:scale>
        <p:origin x="109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5246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D9432B7-8665-4B21-84CB-7ED47D10E6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9C5B14-11F8-4D15-8E8F-B397F0269E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E1857-AEF4-43ED-A9F4-91163EEE64B8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E265C8-C45E-4A9D-ADEA-C3D5650C98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472248-A099-424F-A27D-99ED6B21A6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67C0F-38A4-4188-919B-EEB226D6B0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032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0AEE4-FA26-4703-8D8D-2FBE6FE5EB21}" type="datetimeFigureOut">
              <a:rPr lang="it-IT" smtClean="0"/>
              <a:t>24/03/2021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8C98D-5B73-41BF-B0AD-437BCD947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56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_ZAM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co, edificio, ponte, piatto&#10;&#10;Descrizione generata automaticamente">
            <a:extLst>
              <a:ext uri="{FF2B5EF4-FFF2-40B4-BE49-F238E27FC236}">
                <a16:creationId xmlns:a16="http://schemas.microsoft.com/office/drawing/2014/main" id="{9CB87E61-ECC7-4141-9DC7-85080DDF5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40" y="645937"/>
            <a:ext cx="8061519" cy="327177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DCA58E2-516F-4680-A89F-712BD09042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65" y="4213217"/>
            <a:ext cx="4063867" cy="278872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6D1879D-6BF2-4CDB-92FD-D1F48E4E1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" y="4990062"/>
            <a:ext cx="12192000" cy="915679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solidFill>
                  <a:srgbClr val="90B952"/>
                </a:solidFill>
                <a:latin typeface="Avenir Next LT Pro" panose="020B0504020202020204" pitchFamily="34" charset="0"/>
              </a:defRPr>
            </a:lvl1pPr>
            <a:lvl2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2pPr>
            <a:lvl3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3pPr>
            <a:lvl4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4pPr>
            <a:lvl5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it-IT" dirty="0"/>
              <a:t>TITOLO PRESENTAZIONE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E4ABFE9-0E7F-49C5-8BBF-3CADCFE51B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0791" y="5905741"/>
            <a:ext cx="5530414" cy="232362"/>
          </a:xfrm>
          <a:prstGeom prst="rect">
            <a:avLst/>
          </a:prstGeom>
        </p:spPr>
        <p:txBody>
          <a:bodyPr/>
          <a:lstStyle>
            <a:lvl1pPr algn="ctr">
              <a:buNone/>
              <a:defRPr sz="1100" b="0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Relatore</a:t>
            </a: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3EC41BED-C593-48DD-8B45-8415394B9F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0791" y="6532817"/>
            <a:ext cx="5530414" cy="232362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09/02/2021</a:t>
            </a:r>
          </a:p>
        </p:txBody>
      </p:sp>
    </p:spTree>
    <p:extLst>
      <p:ext uri="{BB962C8B-B14F-4D97-AF65-F5344CB8AC3E}">
        <p14:creationId xmlns:p14="http://schemas.microsoft.com/office/powerpoint/2010/main" val="333084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A_solo_testo_LOG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9F29F3-14D3-46DF-9984-864734C04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78272"/>
            <a:ext cx="12192000" cy="557772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1B5E2E3-AAA1-40A3-91F6-C7996CC5DF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607" y="524789"/>
            <a:ext cx="10658626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472E11-3341-4B43-9ABB-EDD578F7B5DC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2D8AC78E-69FB-457D-A8E3-B3A50C7900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3607" y="1121212"/>
            <a:ext cx="10658626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97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_solo_testo_LOG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79323E1-81BF-4576-906E-80E1A3488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96" y="6038525"/>
            <a:ext cx="1488469" cy="4897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8812F84-6700-4AF6-8AE3-78CBD9FBCB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450785" y="0"/>
            <a:ext cx="741215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E53F36-0D25-40AC-A291-9A19E566577F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265AC61-75E1-4BEB-B70A-0153166188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607" y="524789"/>
            <a:ext cx="5182903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3BE85A39-5650-4724-9C79-8A838537C2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9330" y="524789"/>
            <a:ext cx="4582041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2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A0A2656B-FC65-4107-941E-83FC3C455A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3607" y="1121212"/>
            <a:ext cx="5182903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FA1E3E9A-E06D-454B-B18A-82BF7DD797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330" y="1121212"/>
            <a:ext cx="458204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4040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A_solo_testo_LOG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79323E1-81BF-4576-906E-80E1A3488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96" y="6038525"/>
            <a:ext cx="1488469" cy="4897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8812F84-6700-4AF6-8AE3-78CBD9FBCB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450785" y="0"/>
            <a:ext cx="741215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E53F36-0D25-40AC-A291-9A19E566577F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E265AC61-75E1-4BEB-B70A-0153166188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607" y="524789"/>
            <a:ext cx="10057764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A0A2656B-FC65-4107-941E-83FC3C455A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3607" y="1121212"/>
            <a:ext cx="10057764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6248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_solo_testo_LOG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79323E1-81BF-4576-906E-80E1A3488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23" y="6038525"/>
            <a:ext cx="1488469" cy="4897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8812F84-6700-4AF6-8AE3-78CBD9FBCB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41215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BE156E-803E-4CCB-BD54-163CA59AB2B9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A4792541-CBE1-490D-AF3C-1D360AA6F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6691" y="524789"/>
            <a:ext cx="5182903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33D536F2-1D94-43AD-BE5B-883B218596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2414" y="524789"/>
            <a:ext cx="4582041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2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8BBF279C-AC63-4CA3-9805-A94F0C1B3F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6691" y="1121212"/>
            <a:ext cx="5182903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56DC75D-4A79-4AC2-9572-AA2BF155C8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32414" y="1121212"/>
            <a:ext cx="458204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71965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A_solo_testo_LOG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79323E1-81BF-4576-906E-80E1A3488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23" y="6038525"/>
            <a:ext cx="1488469" cy="4897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8812F84-6700-4AF6-8AE3-78CBD9FBCB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41215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BE156E-803E-4CCB-BD54-163CA59AB2B9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A4792541-CBE1-490D-AF3C-1D360AA6F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6691" y="524789"/>
            <a:ext cx="10057764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8BBF279C-AC63-4CA3-9805-A94F0C1B3F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6691" y="1121212"/>
            <a:ext cx="10057764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8734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_solo_testo_LOG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37A2077-CB7F-4E6E-A297-3725D0E62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65" y="247325"/>
            <a:ext cx="1488469" cy="4897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D88EA94-FA8D-4F86-8B95-82D65B915D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189"/>
            <a:ext cx="12192000" cy="55777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AB66E3-F623-4288-A80E-93E78D87A20C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D02CD00A-6859-40CF-85F0-FE4C9B8737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607" y="1193326"/>
            <a:ext cx="5182903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61BC0B2A-7680-4952-958C-85FE328788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9330" y="1193326"/>
            <a:ext cx="5182903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2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40593524-926F-43AB-8FEA-5164F29B4F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3607" y="1789749"/>
            <a:ext cx="5182903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E56E766F-7FD8-478F-8CDA-3EC8D43DB5E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330" y="1789749"/>
            <a:ext cx="5182903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00873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A_solo_testo_LOG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37A2077-CB7F-4E6E-A297-3725D0E62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65" y="247325"/>
            <a:ext cx="1488469" cy="4897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D88EA94-FA8D-4F86-8B95-82D65B915D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189"/>
            <a:ext cx="12192000" cy="55777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AB66E3-F623-4288-A80E-93E78D87A20C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D02CD00A-6859-40CF-85F0-FE4C9B8737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607" y="1193326"/>
            <a:ext cx="10658626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40593524-926F-43AB-8FEA-5164F29B4F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3607" y="1789749"/>
            <a:ext cx="10658626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11297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_ZAMP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62977B-CC96-4AF6-8276-B44248B9F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5838742"/>
            <a:ext cx="12191994" cy="6931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D98312-4D86-4024-896E-123D89CCC77C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34B8F875-4F45-4FC7-8B1D-B0D3CE1AF4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607" y="524789"/>
            <a:ext cx="5182903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DE39DE7A-E57A-4A89-96FA-AB7F6FA7BC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9330" y="524789"/>
            <a:ext cx="5182903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2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0C84024F-24A2-4042-9FEA-892B3DDE60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3607" y="1121212"/>
            <a:ext cx="5182903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A2DA2045-A011-412B-B0D5-01439CC4CB6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330" y="1121212"/>
            <a:ext cx="5182903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4569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_ZAMP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8812F84-6700-4AF6-8AE3-78CBD9FBC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450785" y="0"/>
            <a:ext cx="741215" cy="6858000"/>
          </a:xfrm>
          <a:prstGeom prst="rect">
            <a:avLst/>
          </a:prstGeom>
        </p:spPr>
      </p:pic>
      <p:pic>
        <p:nvPicPr>
          <p:cNvPr id="5" name="Immagine 4" descr="Immagine che contiene arco, edificio, ponte, piatto&#10;&#10;Descrizione generata automaticamente">
            <a:extLst>
              <a:ext uri="{FF2B5EF4-FFF2-40B4-BE49-F238E27FC236}">
                <a16:creationId xmlns:a16="http://schemas.microsoft.com/office/drawing/2014/main" id="{736ECF56-875D-4E14-A8D2-1DB3E337E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389" y="5973850"/>
            <a:ext cx="1374881" cy="55799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2E0659-4BA0-481A-AEC6-12F739E5893B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1AD88F58-AFDC-4C7F-949C-2DB9562049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607" y="524789"/>
            <a:ext cx="5182903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1227DD14-7D87-43C9-8B92-4AA133F230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9330" y="524789"/>
            <a:ext cx="4582041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2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B663368-1B9C-447F-A1EA-2D8B5423DB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3607" y="1121212"/>
            <a:ext cx="5182903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875B786-6EAA-4948-B3D5-BB14559A1AB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330" y="1121212"/>
            <a:ext cx="458204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46095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_ZAMPA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co, edificio, ponte, piatto&#10;&#10;Descrizione generata automaticamente">
            <a:extLst>
              <a:ext uri="{FF2B5EF4-FFF2-40B4-BE49-F238E27FC236}">
                <a16:creationId xmlns:a16="http://schemas.microsoft.com/office/drawing/2014/main" id="{736ECF56-875D-4E14-A8D2-1DB3E337E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5" y="5973850"/>
            <a:ext cx="1374881" cy="55799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9C47361-0F9F-4BF9-9EAB-694563A19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41215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15BA14-37B6-4926-B476-81A0553CBBB1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401F54CB-783E-4CA8-AE05-32D741037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6691" y="524789"/>
            <a:ext cx="5182903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03FD6438-68ED-4D92-91E3-79D8AC20F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2414" y="524789"/>
            <a:ext cx="4582041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2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CDDA8EF6-8C20-4FCC-8191-6DBBD30BC1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6691" y="1121212"/>
            <a:ext cx="5182903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CD2876FE-9BD4-4BE5-BCBA-FC5C88B5DCC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32414" y="1121212"/>
            <a:ext cx="458204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0476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1BC2B1C-2440-470B-8E9B-B3D66F3A5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44" y="1209672"/>
            <a:ext cx="5873508" cy="19324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8057674-1E0D-43B4-9C02-065E4969EB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903"/>
            <a:ext cx="12192000" cy="1313097"/>
          </a:xfrm>
          <a:prstGeom prst="rect">
            <a:avLst/>
          </a:prstGeom>
        </p:spPr>
      </p:pic>
      <p:sp>
        <p:nvSpPr>
          <p:cNvPr id="4" name="Segnaposto testo 12">
            <a:extLst>
              <a:ext uri="{FF2B5EF4-FFF2-40B4-BE49-F238E27FC236}">
                <a16:creationId xmlns:a16="http://schemas.microsoft.com/office/drawing/2014/main" id="{42043579-84C1-4463-8501-87FA4AC44E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" y="3733157"/>
            <a:ext cx="12192000" cy="915679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solidFill>
                  <a:srgbClr val="90B952"/>
                </a:solidFill>
                <a:latin typeface="Avenir Next LT Pro" panose="020B0504020202020204" pitchFamily="34" charset="0"/>
              </a:defRPr>
            </a:lvl1pPr>
            <a:lvl2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2pPr>
            <a:lvl3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3pPr>
            <a:lvl4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4pPr>
            <a:lvl5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it-IT" dirty="0"/>
              <a:t>TITOLO PRESENTAZIONE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8637E714-748C-4583-95CF-087B567AE3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0791" y="5239885"/>
            <a:ext cx="5530414" cy="232362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09/02/2021</a:t>
            </a: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4C524F14-4E94-4255-B8FC-D95494C1DC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0791" y="4828179"/>
            <a:ext cx="5530414" cy="232362"/>
          </a:xfrm>
          <a:prstGeom prst="rect">
            <a:avLst/>
          </a:prstGeom>
        </p:spPr>
        <p:txBody>
          <a:bodyPr/>
          <a:lstStyle>
            <a:lvl1pPr algn="ctr">
              <a:buNone/>
              <a:defRPr sz="1100" b="0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Relatore</a:t>
            </a:r>
          </a:p>
        </p:txBody>
      </p:sp>
    </p:spTree>
    <p:extLst>
      <p:ext uri="{BB962C8B-B14F-4D97-AF65-F5344CB8AC3E}">
        <p14:creationId xmlns:p14="http://schemas.microsoft.com/office/powerpoint/2010/main" val="211413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_ZAMPA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F0418C-34A0-4263-A567-2B662F2DD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189"/>
            <a:ext cx="12192000" cy="557772"/>
          </a:xfrm>
          <a:prstGeom prst="rect">
            <a:avLst/>
          </a:prstGeom>
        </p:spPr>
      </p:pic>
      <p:pic>
        <p:nvPicPr>
          <p:cNvPr id="5" name="Immagine 4" descr="Immagine che contiene arco, edificio, ponte, piatto&#10;&#10;Descrizione generata automaticamente">
            <a:extLst>
              <a:ext uri="{FF2B5EF4-FFF2-40B4-BE49-F238E27FC236}">
                <a16:creationId xmlns:a16="http://schemas.microsoft.com/office/drawing/2014/main" id="{7FEDF2C4-4F62-44B1-A1AE-1C30C6469A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58" y="278963"/>
            <a:ext cx="1374881" cy="55799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9861DE-41FF-4034-BE1D-ED1A55C392A1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08B2D84B-B0A7-4C5E-B394-25C1435422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607" y="1193326"/>
            <a:ext cx="5182903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E2F868E9-6FA0-4813-8E89-A91CB265E6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9330" y="1193326"/>
            <a:ext cx="5182903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2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7668A861-9E9A-4953-9876-692865A903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3607" y="1789749"/>
            <a:ext cx="5182903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BE40C26D-FB45-4F5F-BFBE-E19F8DC37B4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330" y="1789749"/>
            <a:ext cx="5182903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8230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_ZAM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CF7737A2-B373-45D9-9A7D-93AD49BCABE7}"/>
              </a:ext>
            </a:extLst>
          </p:cNvPr>
          <p:cNvGrpSpPr/>
          <p:nvPr userDrawn="1"/>
        </p:nvGrpSpPr>
        <p:grpSpPr>
          <a:xfrm>
            <a:off x="4053440" y="1549787"/>
            <a:ext cx="4085119" cy="2255782"/>
            <a:chOff x="2065240" y="989565"/>
            <a:chExt cx="8061519" cy="4451529"/>
          </a:xfrm>
        </p:grpSpPr>
        <p:pic>
          <p:nvPicPr>
            <p:cNvPr id="3" name="Immagine 2" descr="Immagine che contiene arco, edificio, ponte, piatto&#10;&#10;Descrizione generata automaticamente">
              <a:extLst>
                <a:ext uri="{FF2B5EF4-FFF2-40B4-BE49-F238E27FC236}">
                  <a16:creationId xmlns:a16="http://schemas.microsoft.com/office/drawing/2014/main" id="{9CB87E61-ECC7-4141-9DC7-85080DDF5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240" y="989565"/>
              <a:ext cx="8061519" cy="3271774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DCA58E2-516F-4680-A89F-712BD09042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65" y="5162222"/>
              <a:ext cx="4063867" cy="278872"/>
            </a:xfrm>
            <a:prstGeom prst="rect">
              <a:avLst/>
            </a:prstGeom>
          </p:spPr>
        </p:pic>
      </p:grpSp>
      <p:sp>
        <p:nvSpPr>
          <p:cNvPr id="6" name="Segnaposto testo 12">
            <a:extLst>
              <a:ext uri="{FF2B5EF4-FFF2-40B4-BE49-F238E27FC236}">
                <a16:creationId xmlns:a16="http://schemas.microsoft.com/office/drawing/2014/main" id="{19180B99-C7B8-439C-97F2-717B97B0A1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" y="4425114"/>
            <a:ext cx="12192000" cy="1835905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 b="0">
                <a:solidFill>
                  <a:srgbClr val="005DB4"/>
                </a:solidFill>
                <a:latin typeface="Avenir Next LT Pro" panose="020B0504020202020204" pitchFamily="34" charset="0"/>
              </a:defRPr>
            </a:lvl1pPr>
            <a:lvl2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2pPr>
            <a:lvl3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3pPr>
            <a:lvl4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4pPr>
            <a:lvl5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it-IT" dirty="0"/>
              <a:t>Testo ringraziamenti</a:t>
            </a:r>
          </a:p>
        </p:txBody>
      </p:sp>
      <p:sp>
        <p:nvSpPr>
          <p:cNvPr id="7" name="Segnaposto testo 12">
            <a:extLst>
              <a:ext uri="{FF2B5EF4-FFF2-40B4-BE49-F238E27FC236}">
                <a16:creationId xmlns:a16="http://schemas.microsoft.com/office/drawing/2014/main" id="{4DB7AB87-5109-44BB-BC08-697C50346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71369"/>
            <a:ext cx="12192000" cy="333261"/>
          </a:xfrm>
          <a:prstGeom prst="rect">
            <a:avLst/>
          </a:prstGeom>
        </p:spPr>
        <p:txBody>
          <a:bodyPr/>
          <a:lstStyle>
            <a:lvl1pPr algn="ctr">
              <a:buNone/>
              <a:defRPr sz="1000" b="0">
                <a:solidFill>
                  <a:srgbClr val="90B952"/>
                </a:solidFill>
                <a:latin typeface="Avenir Next LT Pro" panose="020B0504020202020204" pitchFamily="34" charset="0"/>
              </a:defRPr>
            </a:lvl1pPr>
            <a:lvl2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2pPr>
            <a:lvl3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3pPr>
            <a:lvl4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4pPr>
            <a:lvl5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it-IT" dirty="0"/>
              <a:t>CONTATTI</a:t>
            </a:r>
          </a:p>
        </p:txBody>
      </p:sp>
    </p:spTree>
    <p:extLst>
      <p:ext uri="{BB962C8B-B14F-4D97-AF65-F5344CB8AC3E}">
        <p14:creationId xmlns:p14="http://schemas.microsoft.com/office/powerpoint/2010/main" val="297804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1BC2B1C-2440-470B-8E9B-B3D66F3A5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23" y="2734767"/>
            <a:ext cx="3483553" cy="1146120"/>
          </a:xfrm>
          <a:prstGeom prst="rect">
            <a:avLst/>
          </a:prstGeom>
        </p:spPr>
      </p:pic>
      <p:sp>
        <p:nvSpPr>
          <p:cNvPr id="4" name="Segnaposto testo 12">
            <a:extLst>
              <a:ext uri="{FF2B5EF4-FFF2-40B4-BE49-F238E27FC236}">
                <a16:creationId xmlns:a16="http://schemas.microsoft.com/office/drawing/2014/main" id="{42043579-84C1-4463-8501-87FA4AC44E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" y="4425114"/>
            <a:ext cx="12192000" cy="1795136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 b="0">
                <a:solidFill>
                  <a:srgbClr val="005DB4"/>
                </a:solidFill>
                <a:latin typeface="Avenir Next LT Pro" panose="020B0504020202020204" pitchFamily="34" charset="0"/>
              </a:defRPr>
            </a:lvl1pPr>
            <a:lvl2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2pPr>
            <a:lvl3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3pPr>
            <a:lvl4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4pPr>
            <a:lvl5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it-IT" dirty="0"/>
              <a:t>Testo ringraziamenti</a:t>
            </a:r>
          </a:p>
        </p:txBody>
      </p:sp>
      <p:sp>
        <p:nvSpPr>
          <p:cNvPr id="6" name="Segnaposto testo 12">
            <a:extLst>
              <a:ext uri="{FF2B5EF4-FFF2-40B4-BE49-F238E27FC236}">
                <a16:creationId xmlns:a16="http://schemas.microsoft.com/office/drawing/2014/main" id="{57066534-B54A-4C06-B1E0-3EAC4F6711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71369"/>
            <a:ext cx="12192000" cy="333261"/>
          </a:xfrm>
          <a:prstGeom prst="rect">
            <a:avLst/>
          </a:prstGeom>
        </p:spPr>
        <p:txBody>
          <a:bodyPr/>
          <a:lstStyle>
            <a:lvl1pPr algn="ctr">
              <a:buNone/>
              <a:defRPr sz="1000" b="0">
                <a:solidFill>
                  <a:srgbClr val="90B952"/>
                </a:solidFill>
                <a:latin typeface="Avenir Next LT Pro" panose="020B0504020202020204" pitchFamily="34" charset="0"/>
              </a:defRPr>
            </a:lvl1pPr>
            <a:lvl2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2pPr>
            <a:lvl3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3pPr>
            <a:lvl4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4pPr>
            <a:lvl5pPr algn="ctr">
              <a:defRPr b="1">
                <a:solidFill>
                  <a:srgbClr val="005DB4"/>
                </a:solidFill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it-IT" dirty="0"/>
              <a:t>CONTATTI</a:t>
            </a:r>
          </a:p>
        </p:txBody>
      </p:sp>
    </p:spTree>
    <p:extLst>
      <p:ext uri="{BB962C8B-B14F-4D97-AF65-F5344CB8AC3E}">
        <p14:creationId xmlns:p14="http://schemas.microsoft.com/office/powerpoint/2010/main" val="71517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_LOG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9F29F3-14D3-46DF-9984-864734C04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78272"/>
            <a:ext cx="12192000" cy="557772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1B5E2E3-AAA1-40A3-91F6-C7996CC5DF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86" y="524789"/>
            <a:ext cx="5530414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Titoli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2B978639-B204-424D-A9D4-F327237CC2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6296" y="524789"/>
            <a:ext cx="5575704" cy="4990737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472E11-3341-4B43-9ABB-EDD578F7B5DC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599F7FE5-C521-4033-AB10-511F0C67B1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5586" y="1121212"/>
            <a:ext cx="5530414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4553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_LOG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79323E1-81BF-4576-906E-80E1A3488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96" y="6038525"/>
            <a:ext cx="1488469" cy="4897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8812F84-6700-4AF6-8AE3-78CBD9FBCB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450785" y="0"/>
            <a:ext cx="741215" cy="6858000"/>
          </a:xfrm>
          <a:prstGeom prst="rect">
            <a:avLst/>
          </a:prstGeom>
        </p:spPr>
      </p:pic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711150FF-D923-46D6-B253-71E724F44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86" y="518965"/>
            <a:ext cx="5530414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Titoli</a:t>
            </a:r>
          </a:p>
        </p:txBody>
      </p:sp>
      <p:sp>
        <p:nvSpPr>
          <p:cNvPr id="8" name="Segnaposto immagine 9">
            <a:extLst>
              <a:ext uri="{FF2B5EF4-FFF2-40B4-BE49-F238E27FC236}">
                <a16:creationId xmlns:a16="http://schemas.microsoft.com/office/drawing/2014/main" id="{344E5786-FEE0-4A40-970A-58F9247605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6296" y="518965"/>
            <a:ext cx="4391449" cy="4990737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E53F36-0D25-40AC-A291-9A19E566577F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7C63FD03-F39C-4F85-BFA2-2A9F6FA188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5586" y="1121212"/>
            <a:ext cx="5530414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569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_LOG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79323E1-81BF-4576-906E-80E1A3488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23" y="6038525"/>
            <a:ext cx="1488469" cy="4897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8812F84-6700-4AF6-8AE3-78CBD9FBCB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41215" cy="6858000"/>
          </a:xfrm>
          <a:prstGeom prst="rect">
            <a:avLst/>
          </a:prstGeom>
        </p:spPr>
      </p:pic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68B124EF-9E67-419C-B212-6C916DBD5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533" y="664565"/>
            <a:ext cx="5530414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Titoli</a:t>
            </a:r>
          </a:p>
        </p:txBody>
      </p:sp>
      <p:sp>
        <p:nvSpPr>
          <p:cNvPr id="8" name="Segnaposto immagine 9">
            <a:extLst>
              <a:ext uri="{FF2B5EF4-FFF2-40B4-BE49-F238E27FC236}">
                <a16:creationId xmlns:a16="http://schemas.microsoft.com/office/drawing/2014/main" id="{3E0CB157-882A-43BC-A846-2C518AC709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81243" y="664565"/>
            <a:ext cx="5010757" cy="4990737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BE156E-803E-4CCB-BD54-163CA59AB2B9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E8C1CCC-E9C3-44C8-A44E-792A48B910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0533" y="1269198"/>
            <a:ext cx="5530414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061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_LOG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37A2077-CB7F-4E6E-A297-3725D0E62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65" y="247325"/>
            <a:ext cx="1488469" cy="4897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D88EA94-FA8D-4F86-8B95-82D65B915D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189"/>
            <a:ext cx="12192000" cy="557772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B1F13BC-4E33-417C-BAAB-62CCC2265C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86" y="1194567"/>
            <a:ext cx="5530414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Titoli</a:t>
            </a:r>
          </a:p>
        </p:txBody>
      </p:sp>
      <p:sp>
        <p:nvSpPr>
          <p:cNvPr id="8" name="Segnaposto immagine 9">
            <a:extLst>
              <a:ext uri="{FF2B5EF4-FFF2-40B4-BE49-F238E27FC236}">
                <a16:creationId xmlns:a16="http://schemas.microsoft.com/office/drawing/2014/main" id="{09C046AF-2F51-4DD4-AAD7-FC216EFD1E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6296" y="1194567"/>
            <a:ext cx="5575704" cy="4990737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AB66E3-F623-4288-A80E-93E78D87A20C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C09163AC-C908-4C2F-9923-30C0D6F6ED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5586" y="1795006"/>
            <a:ext cx="5530414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9998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A_solo_testo_LOG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9F29F3-14D3-46DF-9984-864734C04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78272"/>
            <a:ext cx="12192000" cy="557772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1B5E2E3-AAA1-40A3-91F6-C7996CC5DF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607" y="524789"/>
            <a:ext cx="5182903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472E11-3341-4B43-9ABB-EDD578F7B5DC}"/>
              </a:ext>
            </a:extLst>
          </p:cNvPr>
          <p:cNvSpPr txBox="1"/>
          <p:nvPr userDrawn="1"/>
        </p:nvSpPr>
        <p:spPr>
          <a:xfrm>
            <a:off x="3044118" y="6491281"/>
            <a:ext cx="6103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fld id="{4F0D42E6-B506-4D96-A515-DC97A30597F6}" type="slidenum">
              <a:rPr lang="it-IT" sz="1100" b="1" smtClean="0">
                <a:solidFill>
                  <a:srgbClr val="90B952"/>
                </a:solidFill>
              </a:rPr>
              <a:pPr lvl="0" algn="ctr"/>
              <a:t>‹N›</a:t>
            </a:fld>
            <a:endParaRPr lang="it-IT" b="1" dirty="0">
              <a:solidFill>
                <a:srgbClr val="90B952"/>
              </a:solidFill>
            </a:endParaRP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F557CECE-E682-4E2E-9264-0DF481643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9330" y="524789"/>
            <a:ext cx="5182903" cy="39543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5DB4"/>
                </a:solidFill>
                <a:latin typeface="AvenirNext LT Pro Regular" panose="020B0504020202020204" pitchFamily="34" charset="0"/>
              </a:defRPr>
            </a:lvl1pPr>
            <a:lvl2pPr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2pPr>
            <a:lvl3pPr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 dirty="0"/>
              <a:t>Titolo 2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2D8AC78E-69FB-457D-A8E3-B3A50C7900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3607" y="1121212"/>
            <a:ext cx="5182903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C1976916-F296-40AF-9D9D-A9FF2E1FDF3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330" y="1121212"/>
            <a:ext cx="5182903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Fare clic per inserire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772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56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10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1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90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4" r:id="rId4"/>
    <p:sldLayoutId id="2147483671" r:id="rId5"/>
    <p:sldLayoutId id="2147483675" r:id="rId6"/>
    <p:sldLayoutId id="2147483672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09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2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7D5C0C5-B102-4AC7-A13F-088BC50F3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Il metano per Trentino Trasporti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ADB1B7-F434-4669-B08D-59540D4AE0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25. 03. 2021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BDF7FD-0DB7-4E43-B8A6-ECC359540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Ing. Giuliano Giacomelli Energy Manager – resp. Innovazione &amp; Pianificazione</a:t>
            </a:r>
          </a:p>
        </p:txBody>
      </p:sp>
    </p:spTree>
    <p:extLst>
      <p:ext uri="{BB962C8B-B14F-4D97-AF65-F5344CB8AC3E}">
        <p14:creationId xmlns:p14="http://schemas.microsoft.com/office/powerpoint/2010/main" val="294667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5FB811D-A302-482D-9F0F-814376BED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Trentino Trasporti – il TPL nella Provincia Autonoma di Trento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02A9C32-49C4-4350-8959-9C24A3C84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54" y="1220755"/>
            <a:ext cx="7691351" cy="5115049"/>
          </a:xfrm>
        </p:spPr>
      </p:pic>
    </p:spTree>
    <p:extLst>
      <p:ext uri="{BB962C8B-B14F-4D97-AF65-F5344CB8AC3E}">
        <p14:creationId xmlns:p14="http://schemas.microsoft.com/office/powerpoint/2010/main" val="291996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653C5C0-41DB-44C2-B78C-83D5FA025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I servizi di Trentino Trasporti (TT) per i 530.000 abitanti della Provincia Autonoma di Trento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4B5D4C-4E8D-4714-BAAC-9130B3B41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Google Shape;400;p53">
            <a:extLst>
              <a:ext uri="{FF2B5EF4-FFF2-40B4-BE49-F238E27FC236}">
                <a16:creationId xmlns:a16="http://schemas.microsoft.com/office/drawing/2014/main" id="{DAADAFEF-3CEB-42B7-8955-C0911DB8931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84075" y="1639727"/>
            <a:ext cx="5610543" cy="46934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02;p53">
            <a:extLst>
              <a:ext uri="{FF2B5EF4-FFF2-40B4-BE49-F238E27FC236}">
                <a16:creationId xmlns:a16="http://schemas.microsoft.com/office/drawing/2014/main" id="{BA608257-6274-4370-9ED7-B6E3ECC1787E}"/>
              </a:ext>
            </a:extLst>
          </p:cNvPr>
          <p:cNvSpPr/>
          <p:nvPr/>
        </p:nvSpPr>
        <p:spPr>
          <a:xfrm>
            <a:off x="8231823" y="3434192"/>
            <a:ext cx="2503485" cy="862874"/>
          </a:xfrm>
          <a:prstGeom prst="wedgeRectCallout">
            <a:avLst>
              <a:gd name="adj1" fmla="val -84341"/>
              <a:gd name="adj2" fmla="val 39123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Ferrovia Trento Bassano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Esercizio TT e Trenitalia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Infrastruttura RFI</a:t>
            </a:r>
            <a:endParaRPr sz="9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Google Shape;403;p53">
            <a:extLst>
              <a:ext uri="{FF2B5EF4-FFF2-40B4-BE49-F238E27FC236}">
                <a16:creationId xmlns:a16="http://schemas.microsoft.com/office/drawing/2014/main" id="{9A0C1025-23D4-4401-97BC-A13BE314F2FC}"/>
              </a:ext>
            </a:extLst>
          </p:cNvPr>
          <p:cNvSpPr/>
          <p:nvPr/>
        </p:nvSpPr>
        <p:spPr>
          <a:xfrm>
            <a:off x="6792255" y="5308633"/>
            <a:ext cx="1828907" cy="824198"/>
          </a:xfrm>
          <a:prstGeom prst="wedgeRectCallout">
            <a:avLst>
              <a:gd name="adj1" fmla="val -128867"/>
              <a:gd name="adj2" fmla="val -27675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Linee regionali e urbane gestite da TT</a:t>
            </a:r>
            <a:endParaRPr sz="9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404;p53">
            <a:extLst>
              <a:ext uri="{FF2B5EF4-FFF2-40B4-BE49-F238E27FC236}">
                <a16:creationId xmlns:a16="http://schemas.microsoft.com/office/drawing/2014/main" id="{73741587-41A5-4385-AD62-46BD35020EE2}"/>
              </a:ext>
            </a:extLst>
          </p:cNvPr>
          <p:cNvSpPr/>
          <p:nvPr/>
        </p:nvSpPr>
        <p:spPr>
          <a:xfrm>
            <a:off x="1638300" y="2576761"/>
            <a:ext cx="1700112" cy="1058220"/>
          </a:xfrm>
          <a:prstGeom prst="wedgeRectCallout">
            <a:avLst>
              <a:gd name="adj1" fmla="val 112349"/>
              <a:gd name="adj2" fmla="val -2884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Ferrovia Trento Malé Mezzana 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Gestita da TT (esercizio e infrastruttura)</a:t>
            </a:r>
            <a:endParaRPr sz="9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405;p53">
            <a:extLst>
              <a:ext uri="{FF2B5EF4-FFF2-40B4-BE49-F238E27FC236}">
                <a16:creationId xmlns:a16="http://schemas.microsoft.com/office/drawing/2014/main" id="{70049CA2-D723-4314-9258-34A7BB409A69}"/>
              </a:ext>
            </a:extLst>
          </p:cNvPr>
          <p:cNvSpPr/>
          <p:nvPr/>
        </p:nvSpPr>
        <p:spPr>
          <a:xfrm>
            <a:off x="9208861" y="1839251"/>
            <a:ext cx="1045675" cy="1175485"/>
          </a:xfrm>
          <a:prstGeom prst="wedgeRectCallout">
            <a:avLst>
              <a:gd name="adj1" fmla="val -291240"/>
              <a:gd name="adj2" fmla="val -5545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Linee nazionali gestite da Trenitalia</a:t>
            </a:r>
            <a:endParaRPr sz="9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402;p53">
            <a:extLst>
              <a:ext uri="{FF2B5EF4-FFF2-40B4-BE49-F238E27FC236}">
                <a16:creationId xmlns:a16="http://schemas.microsoft.com/office/drawing/2014/main" id="{8EA67469-7412-44D2-8138-F68775396AB4}"/>
              </a:ext>
            </a:extLst>
          </p:cNvPr>
          <p:cNvSpPr/>
          <p:nvPr/>
        </p:nvSpPr>
        <p:spPr>
          <a:xfrm>
            <a:off x="9948993" y="4720890"/>
            <a:ext cx="1045675" cy="1175485"/>
          </a:xfrm>
          <a:prstGeom prst="wedgeRectCallout">
            <a:avLst>
              <a:gd name="adj1" fmla="val -405529"/>
              <a:gd name="adj2" fmla="val -101406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Funivia Trento Sardagna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gestita da TT</a:t>
            </a:r>
            <a:endParaRPr sz="9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402;p53">
            <a:extLst>
              <a:ext uri="{FF2B5EF4-FFF2-40B4-BE49-F238E27FC236}">
                <a16:creationId xmlns:a16="http://schemas.microsoft.com/office/drawing/2014/main" id="{5E91C128-E93D-4D0B-A299-D717E0945491}"/>
              </a:ext>
            </a:extLst>
          </p:cNvPr>
          <p:cNvSpPr/>
          <p:nvPr/>
        </p:nvSpPr>
        <p:spPr>
          <a:xfrm>
            <a:off x="1591326" y="4884807"/>
            <a:ext cx="1700111" cy="1175485"/>
          </a:xfrm>
          <a:prstGeom prst="wedgeRectCallout">
            <a:avLst>
              <a:gd name="adj1" fmla="val 217645"/>
              <a:gd name="adj2" fmla="val -881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Aeroporto Caproni e Scuola di Volo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</a:t>
            </a:r>
            <a:r>
              <a:rPr lang="it" sz="1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estito da TT</a:t>
            </a:r>
            <a:endParaRPr sz="9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813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D2CE06F-43E7-479D-AC2D-938B0EFBB3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6691" y="524789"/>
            <a:ext cx="5915659" cy="395439"/>
          </a:xfrm>
        </p:spPr>
        <p:txBody>
          <a:bodyPr/>
          <a:lstStyle/>
          <a:p>
            <a:r>
              <a:rPr lang="it-IT" dirty="0"/>
              <a:t>Alcuni dati del servizio su gomma (2020 vs 2019)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6DCF68-A7DE-4117-BACE-82A9078BA394}"/>
              </a:ext>
            </a:extLst>
          </p:cNvPr>
          <p:cNvSpPr txBox="1"/>
          <p:nvPr/>
        </p:nvSpPr>
        <p:spPr>
          <a:xfrm>
            <a:off x="7061132" y="1451921"/>
            <a:ext cx="4462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pandemia COVID – 19 ha prodotto un </a:t>
            </a:r>
            <a:r>
              <a:rPr lang="it-IT" b="1" dirty="0"/>
              <a:t>calo dei servizi offerti </a:t>
            </a:r>
            <a:r>
              <a:rPr lang="it-IT" dirty="0"/>
              <a:t>per i due mesi di </a:t>
            </a:r>
            <a:r>
              <a:rPr lang="it-IT" i="1" dirty="0" err="1"/>
              <a:t>lockdown</a:t>
            </a:r>
            <a:r>
              <a:rPr lang="it-IT" dirty="0"/>
              <a:t> e per la minor richiesta per il trasporto scolastico negli altri periodi.</a:t>
            </a:r>
          </a:p>
          <a:p>
            <a:endParaRPr lang="it-IT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F9B4CBA-C28B-4F5A-8DA3-672B6965C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8360"/>
              </p:ext>
            </p:extLst>
          </p:nvPr>
        </p:nvGraphicFramePr>
        <p:xfrm>
          <a:off x="1456690" y="1451921"/>
          <a:ext cx="5182903" cy="2508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5313">
                  <a:extLst>
                    <a:ext uri="{9D8B030D-6E8A-4147-A177-3AD203B41FA5}">
                      <a16:colId xmlns:a16="http://schemas.microsoft.com/office/drawing/2014/main" val="1123347022"/>
                    </a:ext>
                  </a:extLst>
                </a:gridCol>
                <a:gridCol w="1398795">
                  <a:extLst>
                    <a:ext uri="{9D8B030D-6E8A-4147-A177-3AD203B41FA5}">
                      <a16:colId xmlns:a16="http://schemas.microsoft.com/office/drawing/2014/main" val="2892134746"/>
                    </a:ext>
                  </a:extLst>
                </a:gridCol>
                <a:gridCol w="1398795">
                  <a:extLst>
                    <a:ext uri="{9D8B030D-6E8A-4147-A177-3AD203B41FA5}">
                      <a16:colId xmlns:a16="http://schemas.microsoft.com/office/drawing/2014/main" val="1775481438"/>
                    </a:ext>
                  </a:extLst>
                </a:gridCol>
              </a:tblGrid>
              <a:tr h="23645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KM servizio gomma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ANNO 2019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ANNO 2020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1710999"/>
                  </a:ext>
                </a:extLst>
              </a:tr>
              <a:tr h="236458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Servizio extraurbano gomma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effectLst/>
                        </a:rPr>
                        <a:t>13.212.022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effectLst/>
                        </a:rPr>
                        <a:t>11.152.936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32136096"/>
                  </a:ext>
                </a:extLst>
              </a:tr>
              <a:tr h="236458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Servizio urbano Trento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effectLst/>
                        </a:rPr>
                        <a:t>5.793.387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>
                          <a:effectLst/>
                        </a:rPr>
                        <a:t>4.949.131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89107155"/>
                  </a:ext>
                </a:extLst>
              </a:tr>
              <a:tr h="236458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Servizio urbano Rovereto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>
                          <a:effectLst/>
                        </a:rPr>
                        <a:t>1.442.373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>
                          <a:effectLst/>
                        </a:rPr>
                        <a:t>1.287.568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66785000"/>
                  </a:ext>
                </a:extLst>
              </a:tr>
              <a:tr h="236458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Servizio urbano Alto Garda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effectLst/>
                        </a:rPr>
                        <a:t>299.537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>
                          <a:effectLst/>
                        </a:rPr>
                        <a:t>263.061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31605412"/>
                  </a:ext>
                </a:extLst>
              </a:tr>
              <a:tr h="472917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Servizio urbano Pergine Valsugana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>
                          <a:effectLst/>
                        </a:rPr>
                        <a:t>69.258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>
                          <a:effectLst/>
                        </a:rPr>
                        <a:t>56.054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2150638"/>
                  </a:ext>
                </a:extLst>
              </a:tr>
              <a:tr h="236458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Servizi turistici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>
                          <a:effectLst/>
                        </a:rPr>
                        <a:t>874.129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effectLst/>
                        </a:rPr>
                        <a:t>468.158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10445380"/>
                  </a:ext>
                </a:extLst>
              </a:tr>
              <a:tr h="236458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Totale Gomma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>
                          <a:effectLst/>
                        </a:rPr>
                        <a:t>21.717.346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>
                          <a:effectLst/>
                        </a:rPr>
                        <a:t>18.196.889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38435444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FCA6ADB9-1E93-4972-82B0-5246C9E3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691" y="14736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63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0686D6D-048F-432E-8642-3701C3E58A3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020690980"/>
              </p:ext>
            </p:extLst>
          </p:nvPr>
        </p:nvGraphicFramePr>
        <p:xfrm>
          <a:off x="1542416" y="1532927"/>
          <a:ext cx="4462847" cy="1896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3469">
                  <a:extLst>
                    <a:ext uri="{9D8B030D-6E8A-4147-A177-3AD203B41FA5}">
                      <a16:colId xmlns:a16="http://schemas.microsoft.com/office/drawing/2014/main" val="2139932967"/>
                    </a:ext>
                  </a:extLst>
                </a:gridCol>
                <a:gridCol w="1068787">
                  <a:extLst>
                    <a:ext uri="{9D8B030D-6E8A-4147-A177-3AD203B41FA5}">
                      <a16:colId xmlns:a16="http://schemas.microsoft.com/office/drawing/2014/main" val="629209350"/>
                    </a:ext>
                  </a:extLst>
                </a:gridCol>
                <a:gridCol w="1660591">
                  <a:extLst>
                    <a:ext uri="{9D8B030D-6E8A-4147-A177-3AD203B41FA5}">
                      <a16:colId xmlns:a16="http://schemas.microsoft.com/office/drawing/2014/main" val="1450180699"/>
                    </a:ext>
                  </a:extLst>
                </a:gridCol>
              </a:tblGrid>
              <a:tr h="593288">
                <a:tc>
                  <a:txBody>
                    <a:bodyPr/>
                    <a:lstStyle/>
                    <a:p>
                      <a:pPr marL="230505" algn="just">
                        <a:lnSpc>
                          <a:spcPts val="1400"/>
                        </a:lnSpc>
                      </a:pPr>
                      <a:r>
                        <a:rPr lang="it-IT" sz="1400" dirty="0">
                          <a:effectLst/>
                        </a:rPr>
                        <a:t>Descrizione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0505" algn="ctr">
                        <a:lnSpc>
                          <a:spcPts val="1400"/>
                        </a:lnSpc>
                      </a:pPr>
                      <a:r>
                        <a:rPr lang="it-IT" sz="1400" dirty="0">
                          <a:effectLst/>
                        </a:rPr>
                        <a:t>Unità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0505" algn="ctr">
                        <a:lnSpc>
                          <a:spcPts val="1400"/>
                        </a:lnSpc>
                      </a:pPr>
                      <a:r>
                        <a:rPr lang="it-IT" sz="1400" dirty="0">
                          <a:effectLst/>
                        </a:rPr>
                        <a:t>Anzianità media [anni]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85843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230505" algn="just">
                        <a:lnSpc>
                          <a:spcPts val="1400"/>
                        </a:lnSpc>
                      </a:pPr>
                      <a:r>
                        <a:rPr lang="it-IT" sz="1400">
                          <a:effectLst/>
                        </a:rPr>
                        <a:t>Veicoli extraurbani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0505" algn="ctr">
                        <a:lnSpc>
                          <a:spcPts val="1400"/>
                        </a:lnSpc>
                      </a:pPr>
                      <a:r>
                        <a:rPr lang="it-IT" sz="1400">
                          <a:effectLst/>
                        </a:rPr>
                        <a:t>480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0505" algn="ctr">
                        <a:lnSpc>
                          <a:spcPts val="1400"/>
                        </a:lnSpc>
                      </a:pPr>
                      <a:r>
                        <a:rPr lang="it-IT" sz="1400" dirty="0">
                          <a:effectLst/>
                        </a:rPr>
                        <a:t>10,37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2560473"/>
                  </a:ext>
                </a:extLst>
              </a:tr>
              <a:tr h="408505">
                <a:tc>
                  <a:txBody>
                    <a:bodyPr/>
                    <a:lstStyle/>
                    <a:p>
                      <a:pPr marL="230505" algn="just">
                        <a:lnSpc>
                          <a:spcPts val="1400"/>
                        </a:lnSpc>
                      </a:pPr>
                      <a:r>
                        <a:rPr lang="it-IT" sz="1400" dirty="0">
                          <a:effectLst/>
                        </a:rPr>
                        <a:t>Veicoli urbani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0505" algn="ctr">
                        <a:lnSpc>
                          <a:spcPts val="1400"/>
                        </a:lnSpc>
                      </a:pPr>
                      <a:r>
                        <a:rPr lang="it-IT" sz="1400">
                          <a:effectLst/>
                        </a:rPr>
                        <a:t>235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0505" algn="ctr">
                        <a:lnSpc>
                          <a:spcPts val="1400"/>
                        </a:lnSpc>
                      </a:pPr>
                      <a:r>
                        <a:rPr lang="it-IT" sz="1400" dirty="0">
                          <a:effectLst/>
                        </a:rPr>
                        <a:t>11,66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199053"/>
                  </a:ext>
                </a:extLst>
              </a:tr>
              <a:tr h="408505">
                <a:tc>
                  <a:txBody>
                    <a:bodyPr/>
                    <a:lstStyle/>
                    <a:p>
                      <a:pPr marL="230505" algn="just">
                        <a:lnSpc>
                          <a:spcPts val="1400"/>
                        </a:lnSpc>
                      </a:pPr>
                      <a:r>
                        <a:rPr lang="it-IT" sz="1400">
                          <a:effectLst/>
                        </a:rPr>
                        <a:t>Totale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0505" algn="ctr">
                        <a:lnSpc>
                          <a:spcPts val="1400"/>
                        </a:lnSpc>
                      </a:pPr>
                      <a:r>
                        <a:rPr lang="it-IT" sz="1400" dirty="0">
                          <a:effectLst/>
                        </a:rPr>
                        <a:t>715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0505" algn="ctr">
                        <a:lnSpc>
                          <a:spcPts val="1400"/>
                        </a:lnSpc>
                      </a:pPr>
                      <a:r>
                        <a:rPr lang="it-IT" sz="1400" dirty="0">
                          <a:effectLst/>
                        </a:rPr>
                        <a:t>10,78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476706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6DCF68-A7DE-4117-BACE-82A9078BA394}"/>
              </a:ext>
            </a:extLst>
          </p:cNvPr>
          <p:cNvSpPr txBox="1"/>
          <p:nvPr/>
        </p:nvSpPr>
        <p:spPr>
          <a:xfrm>
            <a:off x="6899207" y="1469208"/>
            <a:ext cx="44628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pandemia COVID – 19 ha rallentato la messa in servizio di alcuni bus (circa 25 ancora in attesa) , altrimenti il risultato sarebbe stato migliore.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Nel 2019 l’età media era di 12,47 anni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Nel 2018 l’età media era di 11,44 anni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Il numero di bus è lievemente aumentato rispetto al contingente abituale per le prescrizioni dei DPCM riguardanti l’affluenza del 50% a bordo.</a:t>
            </a:r>
          </a:p>
          <a:p>
            <a:endParaRPr lang="it-IT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CA6ADB9-1E93-4972-82B0-5246C9E3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691" y="14736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9B94B56-87C7-4D69-851F-9C155073A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La flotta bus al 31/12/2020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915722-0880-41F7-8799-E34B4F7A073C}"/>
              </a:ext>
            </a:extLst>
          </p:cNvPr>
          <p:cNvSpPr txBox="1"/>
          <p:nvPr/>
        </p:nvSpPr>
        <p:spPr>
          <a:xfrm>
            <a:off x="1542416" y="4377696"/>
            <a:ext cx="5356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Il 58% dei bus è di classe EURO 5 o superiore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Il 29 % è di classe EURO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Nel 2019 il 15,7 % era di classe EURO 6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394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3B86E5B-66F7-4EDC-9FD1-B411950811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Percorrenza bus urbani nel 2020: il 43 % dei servizi urbani viene effettuato con metano.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77F09C-9DA4-4739-BF21-E45D6FD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Progetti per il 2021-2022 bus urbani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24BE79F-0007-4C0F-A769-480E153D2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691" y="1217691"/>
            <a:ext cx="5181600" cy="3161804"/>
          </a:xfr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F41FF55-3E54-4FBF-ADD6-CB43FF39A03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800" dirty="0"/>
              <a:t>Incremento della flotta a 67/130 bus CNG nel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800" dirty="0"/>
              <a:t>Incremento della flotta a 85/130 bus CNG nel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800" dirty="0"/>
              <a:t>Aumento della capacità di rifornimento dell’impianto di compressione da 2200 mc/h a 3300 mc/h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800" dirty="0"/>
              <a:t>Adeguamento erogatori da NGV 1 a NGV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501ACD0-5A7B-47BB-A562-3FBCD703FDC0}"/>
              </a:ext>
            </a:extLst>
          </p:cNvPr>
          <p:cNvSpPr txBox="1"/>
          <p:nvPr/>
        </p:nvSpPr>
        <p:spPr>
          <a:xfrm>
            <a:off x="1456691" y="4797092"/>
            <a:ext cx="9878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Nella città di Trento i km a metano nel 2020 rappresentano il 57% del totale</a:t>
            </a:r>
            <a:endParaRPr lang="it-IT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3282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C98DF0B-044F-4AFE-A081-9F43C1816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Perché la scelta del metano in Trentino Trasporti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DB9032-D299-4CE6-8588-A3BFEF03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397" y="4530112"/>
            <a:ext cx="4094413" cy="832464"/>
          </a:xfrm>
        </p:spPr>
        <p:txBody>
          <a:bodyPr/>
          <a:lstStyle/>
          <a:p>
            <a:r>
              <a:rPr lang="it-IT" sz="1400" dirty="0"/>
              <a:t>Costo medio 2018-2020  CNG: ≈ 0,4 €/kg</a:t>
            </a:r>
          </a:p>
          <a:p>
            <a:r>
              <a:rPr lang="it-IT" sz="1400" dirty="0"/>
              <a:t>Costo medio 2018-2020 gasolio: ≈ 0,9  €/litro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0F700CC-509B-49F2-B81F-6B1D68B3B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330946"/>
              </p:ext>
            </p:extLst>
          </p:nvPr>
        </p:nvGraphicFramePr>
        <p:xfrm>
          <a:off x="1548397" y="1206166"/>
          <a:ext cx="4094413" cy="2692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129">
                  <a:extLst>
                    <a:ext uri="{9D8B030D-6E8A-4147-A177-3AD203B41FA5}">
                      <a16:colId xmlns:a16="http://schemas.microsoft.com/office/drawing/2014/main" val="3072854553"/>
                    </a:ext>
                  </a:extLst>
                </a:gridCol>
                <a:gridCol w="1251285">
                  <a:extLst>
                    <a:ext uri="{9D8B030D-6E8A-4147-A177-3AD203B41FA5}">
                      <a16:colId xmlns:a16="http://schemas.microsoft.com/office/drawing/2014/main" val="3825763005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690659143"/>
                    </a:ext>
                  </a:extLst>
                </a:gridCol>
              </a:tblGrid>
              <a:tr h="300019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b="1" u="none" strike="noStrike" dirty="0">
                          <a:effectLst/>
                        </a:rPr>
                        <a:t>Bus urbano </a:t>
                      </a:r>
                    </a:p>
                    <a:p>
                      <a:pPr lvl="0" algn="l" fontAlgn="b"/>
                      <a:r>
                        <a:rPr lang="it-IT" sz="1400" b="1" u="none" strike="noStrike" dirty="0">
                          <a:effectLst/>
                        </a:rPr>
                        <a:t>11 - 12 metri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b="1" u="none" strike="noStrike" dirty="0">
                          <a:effectLst/>
                        </a:rPr>
                        <a:t>Consumo medio 2018-2020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400" b="1" u="none" strike="noStrike" dirty="0">
                          <a:effectLst/>
                        </a:rPr>
                        <a:t>Costo medio 2018-2020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4049435"/>
                  </a:ext>
                </a:extLst>
              </a:tr>
              <a:tr h="54303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litri-kg/100 km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€/100 km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393649"/>
                  </a:ext>
                </a:extLst>
              </a:tr>
              <a:tr h="30001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BUS CNG EEV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43,5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17,8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2974046"/>
                  </a:ext>
                </a:extLst>
              </a:tr>
              <a:tr h="30001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BUS CNG E6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44,4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18,2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8000450"/>
                  </a:ext>
                </a:extLst>
              </a:tr>
              <a:tr h="30001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6183117"/>
                  </a:ext>
                </a:extLst>
              </a:tr>
              <a:tr h="30001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BUS DIESEL EEV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46,8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43,1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7131000"/>
                  </a:ext>
                </a:extLst>
              </a:tr>
              <a:tr h="30001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BUS DIESEL E6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42,4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39,0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9320088"/>
                  </a:ext>
                </a:extLst>
              </a:tr>
            </a:tbl>
          </a:graphicData>
        </a:graphic>
      </p:graphicFrame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BCB7E84-5468-4D2B-9618-C1741FB56F4F}"/>
              </a:ext>
            </a:extLst>
          </p:cNvPr>
          <p:cNvSpPr txBox="1">
            <a:spLocks/>
          </p:cNvSpPr>
          <p:nvPr/>
        </p:nvSpPr>
        <p:spPr>
          <a:xfrm>
            <a:off x="6210299" y="1206166"/>
            <a:ext cx="5418455" cy="38230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Ai vantaggi economici del </a:t>
            </a:r>
            <a:r>
              <a:rPr lang="it-IT" sz="1400" b="1" dirty="0"/>
              <a:t>minor costo di rotolamento </a:t>
            </a:r>
            <a:r>
              <a:rPr lang="it-IT" sz="1400" dirty="0"/>
              <a:t>si sommano i </a:t>
            </a:r>
            <a:r>
              <a:rPr lang="it-IT" sz="1400" b="1" dirty="0"/>
              <a:t>vantaggi ambientali</a:t>
            </a:r>
            <a:r>
              <a:rPr lang="it-IT" sz="1400" dirty="0"/>
              <a:t>.</a:t>
            </a:r>
          </a:p>
          <a:p>
            <a:endParaRPr lang="it-IT" sz="1400" dirty="0"/>
          </a:p>
          <a:p>
            <a:r>
              <a:rPr lang="it-IT" sz="1400" dirty="0"/>
              <a:t>Il PNMS del MIT </a:t>
            </a:r>
            <a:r>
              <a:rPr lang="it-IT" sz="1400" b="1" dirty="0"/>
              <a:t>stima riduzione di PM10, Nox, NMVOC</a:t>
            </a:r>
            <a:r>
              <a:rPr lang="it-IT" sz="1400" dirty="0"/>
              <a:t> e un piccolo aumento di CO.</a:t>
            </a:r>
          </a:p>
          <a:p>
            <a:endParaRPr lang="it-IT" sz="1400" dirty="0"/>
          </a:p>
          <a:p>
            <a:r>
              <a:rPr lang="it-IT" sz="1400" dirty="0"/>
              <a:t>Di contro ci sono: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Maggior costi di acquisto del veicolo</a:t>
            </a:r>
          </a:p>
          <a:p>
            <a:pPr marL="857250" lvl="1" indent="-171450"/>
            <a:r>
              <a:rPr lang="it-IT" sz="1400" dirty="0"/>
              <a:t>base d’asta +12%</a:t>
            </a:r>
          </a:p>
          <a:p>
            <a:pPr marL="857250" lvl="1" indent="-171450"/>
            <a:r>
              <a:rPr lang="it-IT" sz="1400" dirty="0"/>
              <a:t>Prezzo di gara: + 20% (dipende molto dal costruttore che si aggiudica il bando)</a:t>
            </a:r>
          </a:p>
          <a:p>
            <a:pPr marL="171450" indent="-171450"/>
            <a:r>
              <a:rPr lang="it-IT" sz="1400" dirty="0"/>
              <a:t>Maggiori costi di manutenzione [ ≈1000 €/anno ≈ 8% in più]</a:t>
            </a:r>
          </a:p>
          <a:p>
            <a:pPr marL="171450" indent="-171450"/>
            <a:r>
              <a:rPr lang="it-IT" sz="1400" dirty="0"/>
              <a:t>Maggiori costi di rifornimento per impianto di compressione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BBA25F-5C8A-44D5-8117-D6F6F6C77372}"/>
              </a:ext>
            </a:extLst>
          </p:cNvPr>
          <p:cNvSpPr txBox="1"/>
          <p:nvPr/>
        </p:nvSpPr>
        <p:spPr>
          <a:xfrm>
            <a:off x="1548397" y="5315138"/>
            <a:ext cx="9966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/>
            <a:r>
              <a:rPr lang="it-IT" sz="1800" b="1" dirty="0"/>
              <a:t>NB: i maggiori costi vengono ammortizzati in 3 anni con una percorrenza di almeno 50.000 km/anno/bus</a:t>
            </a:r>
          </a:p>
        </p:txBody>
      </p:sp>
    </p:spTree>
    <p:extLst>
      <p:ext uri="{BB962C8B-B14F-4D97-AF65-F5344CB8AC3E}">
        <p14:creationId xmlns:p14="http://schemas.microsoft.com/office/powerpoint/2010/main" val="221930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F2B926D-F579-49B7-92BD-2385F5D6C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Possibili sviluppi nella flotta di Trentino Trasporti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F86E57-BCAC-47DB-8FD4-7FDDC4BE7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/>
              <a:t>Bus urbani:</a:t>
            </a:r>
          </a:p>
          <a:p>
            <a:pPr marL="857250" lvl="1" indent="-171450"/>
            <a:r>
              <a:rPr lang="it-IT" sz="1400" dirty="0"/>
              <a:t>Il </a:t>
            </a:r>
            <a:r>
              <a:rPr lang="it-IT" sz="1400" b="1" dirty="0"/>
              <a:t>metano</a:t>
            </a:r>
            <a:r>
              <a:rPr lang="it-IT" sz="1400" dirty="0"/>
              <a:t> rimane un a risposta efficacie al contenimento dei costi e delle emissioni;</a:t>
            </a:r>
          </a:p>
          <a:p>
            <a:pPr marL="1314450" lvl="2" indent="-171450"/>
            <a:r>
              <a:rPr lang="it-IT" sz="1350" dirty="0"/>
              <a:t>La capacità di carico è paragonabile a quella di un bus tradizionale</a:t>
            </a:r>
          </a:p>
          <a:p>
            <a:pPr marL="1314450" lvl="2" indent="-171450"/>
            <a:r>
              <a:rPr lang="it-IT" sz="1350" dirty="0"/>
              <a:t>In azienda ci si è strutturati con impianto di compressione, officina adeguata e personale preparato</a:t>
            </a:r>
          </a:p>
          <a:p>
            <a:pPr marL="857250" lvl="1" indent="-171450"/>
            <a:r>
              <a:rPr lang="it-IT" sz="1400" dirty="0"/>
              <a:t>L’elettrico </a:t>
            </a:r>
            <a:r>
              <a:rPr lang="it-IT" sz="1400" b="1" i="1" dirty="0" err="1"/>
              <a:t>mild-hybrid</a:t>
            </a:r>
            <a:r>
              <a:rPr lang="it-IT" sz="1400" dirty="0"/>
              <a:t> sembra promettere risparmi di carburante del 8-10% a fronte di un costo paragonabile a quello del metano, senza le complicazioni di autonomia, rifornimento; la manutenzione di un sistema ibrido comporta comunque dei costi tuttora da valutare</a:t>
            </a:r>
          </a:p>
          <a:p>
            <a:pPr marL="857250" lvl="1" indent="-171450"/>
            <a:r>
              <a:rPr lang="it-IT" sz="1400" dirty="0"/>
              <a:t>L’elettrico puro deve essere studiato in relazione al piano di utilizzo calibrando le soste e le ricariche </a:t>
            </a:r>
            <a:r>
              <a:rPr lang="it-IT" sz="1400" b="1" i="1" dirty="0"/>
              <a:t>overnight</a:t>
            </a:r>
            <a:r>
              <a:rPr lang="it-IT" sz="1400" dirty="0"/>
              <a:t> oppure </a:t>
            </a:r>
            <a:r>
              <a:rPr lang="it-IT" sz="1400" b="1" i="1" dirty="0" err="1"/>
              <a:t>opportunity</a:t>
            </a:r>
            <a:endParaRPr lang="it-IT" sz="1400" b="1" i="1" dirty="0"/>
          </a:p>
          <a:p>
            <a:pPr marL="1314450" lvl="2" indent="-171450"/>
            <a:r>
              <a:rPr lang="it-IT" sz="1350" dirty="0"/>
              <a:t>La capacità di carico è sensibilmente inferiore alle altre tipologie di veicoli</a:t>
            </a:r>
          </a:p>
          <a:p>
            <a:pPr marL="1314450" lvl="2" indent="-171450"/>
            <a:r>
              <a:rPr lang="it-IT" sz="1350" dirty="0"/>
              <a:t>La manutenzione dovrebbe ridursi (minori organi in movimento, strisciamento, </a:t>
            </a:r>
            <a:r>
              <a:rPr lang="it-IT" sz="1350" dirty="0" err="1"/>
              <a:t>ecc</a:t>
            </a:r>
            <a:r>
              <a:rPr lang="it-IT" sz="1350" dirty="0"/>
              <a:t>…) ma va attuato un piano di formazione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Bus extraurbani:</a:t>
            </a:r>
          </a:p>
          <a:p>
            <a:pPr marL="971550" lvl="1" indent="-285750"/>
            <a:r>
              <a:rPr lang="it-IT" sz="1350" dirty="0"/>
              <a:t>I test con veicoli a gas non sono stati positivi non tanto per la motorizzazione ma per la ridotta capacità di carico</a:t>
            </a:r>
          </a:p>
          <a:p>
            <a:pPr marL="971550" lvl="1" indent="-285750"/>
            <a:r>
              <a:rPr lang="it-IT" sz="1350" dirty="0"/>
              <a:t>Il veicolo LNG sconta la necessità di rifornimento presso impianti dedicati esterni all’azienda</a:t>
            </a:r>
          </a:p>
          <a:p>
            <a:pPr marL="171450" indent="-171450"/>
            <a:endParaRPr lang="it-IT" sz="1450" dirty="0"/>
          </a:p>
          <a:p>
            <a:pPr marL="171450" indent="-171450"/>
            <a:r>
              <a:rPr lang="it-IT" sz="1450" dirty="0"/>
              <a:t>Si attendono nuovi prodotti in uscita nel 2021</a:t>
            </a:r>
          </a:p>
        </p:txBody>
      </p:sp>
    </p:spTree>
    <p:extLst>
      <p:ext uri="{BB962C8B-B14F-4D97-AF65-F5344CB8AC3E}">
        <p14:creationId xmlns:p14="http://schemas.microsoft.com/office/powerpoint/2010/main" val="260152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DBE4123-34C0-4DAD-B1B5-D04F29C1D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8E381D-CFF0-4771-8346-B6932AD946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giuliano.giacomelli@trentinotrasporti.it</a:t>
            </a:r>
          </a:p>
        </p:txBody>
      </p:sp>
    </p:spTree>
    <p:extLst>
      <p:ext uri="{BB962C8B-B14F-4D97-AF65-F5344CB8AC3E}">
        <p14:creationId xmlns:p14="http://schemas.microsoft.com/office/powerpoint/2010/main" val="1861787149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>
            <a:solidFill>
              <a:srgbClr val="005DB4"/>
            </a:solidFill>
            <a:latin typeface="AvenirNext LT Pro Regular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RENTINO TRASPORTI" id="{D147BECC-B5A0-41CE-BC50-0485ED7CAE56}" vid="{9808D57D-92F4-4CD4-8CB1-17CB8ABD48EA}"/>
    </a:ext>
  </a:extLst>
</a:theme>
</file>

<file path=ppt/theme/theme2.xml><?xml version="1.0" encoding="utf-8"?>
<a:theme xmlns:a="http://schemas.openxmlformats.org/drawingml/2006/main" name="FINA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>
            <a:solidFill>
              <a:srgbClr val="005DB4"/>
            </a:solidFill>
            <a:latin typeface="AvenirNext LT Pro Regular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RENTINO TRASPORTI" id="{D147BECC-B5A0-41CE-BC50-0485ED7CAE56}" vid="{9808D57D-92F4-4CD4-8CB1-17CB8ABD48EA}"/>
    </a:ext>
  </a:extLst>
</a:theme>
</file>

<file path=ppt/theme/theme3.xml><?xml version="1.0" encoding="utf-8"?>
<a:theme xmlns:a="http://schemas.openxmlformats.org/drawingml/2006/main" name="GENERICA_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NTINO TRASPORTI">
      <a:majorFont>
        <a:latin typeface="AvenirNext LT Pro Regula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ENTINO TRASPORTI" id="{D147BECC-B5A0-41CE-BC50-0485ED7CAE56}" vid="{9808D57D-92F4-4CD4-8CB1-17CB8ABD48EA}"/>
    </a:ext>
  </a:extLst>
</a:theme>
</file>

<file path=ppt/theme/theme4.xml><?xml version="1.0" encoding="utf-8"?>
<a:theme xmlns:a="http://schemas.openxmlformats.org/drawingml/2006/main" name="GENERICA_solo_testo_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NTINO TRASPORTI">
      <a:majorFont>
        <a:latin typeface="AvenirNext LT Pro Regula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ENTINO TRASPORTI" id="{D147BECC-B5A0-41CE-BC50-0485ED7CAE56}" vid="{9808D57D-92F4-4CD4-8CB1-17CB8ABD48EA}"/>
    </a:ext>
  </a:extLst>
</a:theme>
</file>

<file path=ppt/theme/theme5.xml><?xml version="1.0" encoding="utf-8"?>
<a:theme xmlns:a="http://schemas.openxmlformats.org/drawingml/2006/main" name="GENERICA_ZAM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ENTINO TRASPORTI" id="{D147BECC-B5A0-41CE-BC50-0485ED7CAE56}" vid="{9808D57D-92F4-4CD4-8CB1-17CB8ABD48E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1047</TotalTime>
  <Words>774</Words>
  <Application>Microsoft Office PowerPoint</Application>
  <PresentationFormat>Widescreen</PresentationFormat>
  <Paragraphs>125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9</vt:i4>
      </vt:variant>
    </vt:vector>
  </HeadingPairs>
  <TitlesOfParts>
    <vt:vector size="20" baseType="lpstr">
      <vt:lpstr>Arial</vt:lpstr>
      <vt:lpstr>Avenir Next LT Pro</vt:lpstr>
      <vt:lpstr>AvenirNext LT Pro Regular</vt:lpstr>
      <vt:lpstr>Calibri</vt:lpstr>
      <vt:lpstr>Times New Roman</vt:lpstr>
      <vt:lpstr>Trebuchet MS</vt:lpstr>
      <vt:lpstr>COPERTINE</vt:lpstr>
      <vt:lpstr>FINALE</vt:lpstr>
      <vt:lpstr>GENERICA_LOGO</vt:lpstr>
      <vt:lpstr>GENERICA_solo_testo_LOGO</vt:lpstr>
      <vt:lpstr>GENERICA_ZAMPA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Apostolico</dc:creator>
  <cp:lastModifiedBy>Giacomelli Giuliano</cp:lastModifiedBy>
  <cp:revision>70</cp:revision>
  <dcterms:created xsi:type="dcterms:W3CDTF">2020-11-30T10:30:43Z</dcterms:created>
  <dcterms:modified xsi:type="dcterms:W3CDTF">2021-03-24T13:35:08Z</dcterms:modified>
</cp:coreProperties>
</file>