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59" r:id="rId2"/>
    <p:sldMasterId id="2147483767" r:id="rId3"/>
    <p:sldMasterId id="2147483772" r:id="rId4"/>
  </p:sldMasterIdLst>
  <p:notesMasterIdLst>
    <p:notesMasterId r:id="rId14"/>
  </p:notesMasterIdLst>
  <p:sldIdLst>
    <p:sldId id="256" r:id="rId5"/>
    <p:sldId id="696" r:id="rId6"/>
    <p:sldId id="280" r:id="rId7"/>
    <p:sldId id="483" r:id="rId8"/>
    <p:sldId id="607" r:id="rId9"/>
    <p:sldId id="484" r:id="rId10"/>
    <p:sldId id="606" r:id="rId11"/>
    <p:sldId id="480" r:id="rId12"/>
    <p:sldId id="477" r:id="rId13"/>
  </p:sldIdLst>
  <p:sldSz cx="12192000" cy="6858000"/>
  <p:notesSz cx="6808788" cy="9940925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Conton" initials="MC" lastIdx="1" clrIdx="0">
    <p:extLst>
      <p:ext uri="{19B8F6BF-5375-455C-9EA6-DF929625EA0E}">
        <p15:presenceInfo xmlns:p15="http://schemas.microsoft.com/office/powerpoint/2012/main" userId="Martina Con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7B"/>
    <a:srgbClr val="A0BF38"/>
    <a:srgbClr val="345B79"/>
    <a:srgbClr val="386639"/>
    <a:srgbClr val="99CCF1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1" autoAdjust="0"/>
    <p:restoredTop sz="96400" autoAdjust="0"/>
  </p:normalViewPr>
  <p:slideViewPr>
    <p:cSldViewPr snapToGrid="0">
      <p:cViewPr varScale="1">
        <p:scale>
          <a:sx n="106" d="100"/>
          <a:sy n="106" d="100"/>
        </p:scale>
        <p:origin x="43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abe\Google%20Drive\MEMBERS\2018\2018-03-01-members%20categories%20percentag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34658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A3-400B-85BB-4FAC76B9C094}"/>
              </c:ext>
            </c:extLst>
          </c:dPt>
          <c:dPt>
            <c:idx val="1"/>
            <c:bubble3D val="0"/>
            <c:spPr>
              <a:solidFill>
                <a:srgbClr val="348E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A3-400B-85BB-4FAC76B9C094}"/>
              </c:ext>
            </c:extLst>
          </c:dPt>
          <c:dPt>
            <c:idx val="2"/>
            <c:bubble3D val="0"/>
            <c:spPr>
              <a:solidFill>
                <a:srgbClr val="63BEF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A3-400B-85BB-4FAC76B9C094}"/>
              </c:ext>
            </c:extLst>
          </c:dPt>
          <c:dPt>
            <c:idx val="3"/>
            <c:bubble3D val="0"/>
            <c:spPr>
              <a:solidFill>
                <a:srgbClr val="98CBF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A3-400B-85BB-4FAC76B9C094}"/>
              </c:ext>
            </c:extLst>
          </c:dPt>
          <c:dPt>
            <c:idx val="4"/>
            <c:bubble3D val="0"/>
            <c:spPr>
              <a:solidFill>
                <a:srgbClr val="9FBE3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2A3-400B-85BB-4FAC76B9C094}"/>
              </c:ext>
            </c:extLst>
          </c:dPt>
          <c:dPt>
            <c:idx val="5"/>
            <c:bubble3D val="0"/>
            <c:spPr>
              <a:solidFill>
                <a:srgbClr val="6990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2A3-400B-85BB-4FAC76B9C094}"/>
              </c:ext>
            </c:extLst>
          </c:dPt>
          <c:dPt>
            <c:idx val="6"/>
            <c:bubble3D val="0"/>
            <c:spPr>
              <a:solidFill>
                <a:srgbClr val="4F7A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2A3-400B-85BB-4FAC76B9C094}"/>
              </c:ext>
            </c:extLst>
          </c:dPt>
          <c:dPt>
            <c:idx val="7"/>
            <c:bubble3D val="0"/>
            <c:spPr>
              <a:solidFill>
                <a:srgbClr val="3A673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2A3-400B-85BB-4FAC76B9C09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2A3-400B-85BB-4FAC76B9C09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2A3-400B-85BB-4FAC76B9C09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32A3-400B-85BB-4FAC76B9C09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32A3-400B-85BB-4FAC76B9C09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32A3-400B-85BB-4FAC76B9C09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32A3-400B-85BB-4FAC76B9C09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32A3-400B-85BB-4FAC76B9C094}"/>
                </c:ext>
              </c:extLst>
            </c:dLbl>
            <c:dLbl>
              <c:idx val="7"/>
              <c:layout>
                <c:manualLayout>
                  <c:x val="2.4933357770724061E-2"/>
                  <c:y val="-0.124467121829164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345B7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BFB2F4D-E82F-4A72-85DD-D7ED8FDEA4EC}" type="PERCENTAGE">
                      <a:rPr lang="en-US" sz="1200">
                        <a:solidFill>
                          <a:srgbClr val="345B79"/>
                        </a:solidFill>
                      </a:rPr>
                      <a:pPr>
                        <a:defRPr sz="1200" b="1">
                          <a:solidFill>
                            <a:srgbClr val="345B79"/>
                          </a:solidFill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45B7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50481358442128E-2"/>
                      <c:h val="8.988261209531753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32A3-400B-85BB-4FAC76B9C0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45B79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Foglio1!$A$8:$A$15</c:f>
              <c:strCache>
                <c:ptCount val="8"/>
                <c:pt idx="0">
                  <c:v>Gas Companies </c:v>
                </c:pt>
                <c:pt idx="1">
                  <c:v>Station infrastructure and components</c:v>
                </c:pt>
                <c:pt idx="2">
                  <c:v>Vehicle Components</c:v>
                </c:pt>
                <c:pt idx="3">
                  <c:v>Associations</c:v>
                </c:pt>
                <c:pt idx="4">
                  <c:v>Research and Engineering Services</c:v>
                </c:pt>
                <c:pt idx="5">
                  <c:v>OEMs</c:v>
                </c:pt>
                <c:pt idx="6">
                  <c:v>Fleet operators</c:v>
                </c:pt>
                <c:pt idx="7">
                  <c:v>Others</c:v>
                </c:pt>
              </c:strCache>
            </c:strRef>
          </c:cat>
          <c:val>
            <c:numRef>
              <c:f>Foglio1!$B$8:$B$15</c:f>
              <c:numCache>
                <c:formatCode>General</c:formatCode>
                <c:ptCount val="8"/>
                <c:pt idx="0">
                  <c:v>27</c:v>
                </c:pt>
                <c:pt idx="1">
                  <c:v>26</c:v>
                </c:pt>
                <c:pt idx="2">
                  <c:v>18</c:v>
                </c:pt>
                <c:pt idx="3">
                  <c:v>20</c:v>
                </c:pt>
                <c:pt idx="4">
                  <c:v>10</c:v>
                </c:pt>
                <c:pt idx="5">
                  <c:v>6</c:v>
                </c:pt>
                <c:pt idx="6">
                  <c:v>6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2A3-400B-85BB-4FAC76B9C09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468035264602916"/>
          <c:y val="6.2943504904988262E-2"/>
          <c:w val="0.3333750956335147"/>
          <c:h val="0.866552888122692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345B7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6738" y="0"/>
            <a:ext cx="2950475" cy="498773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pPr>
              <a:defRPr/>
            </a:pPr>
            <a:fld id="{9D4859A8-91DA-4B68-8148-D96C06949E36}" type="datetimeFigureOut">
              <a:rPr lang="es-ES"/>
              <a:pPr>
                <a:defRPr/>
              </a:pPr>
              <a:t>24/03/2021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879" y="4784069"/>
            <a:ext cx="5447030" cy="3914239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8772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8772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pPr>
              <a:defRPr/>
            </a:pPr>
            <a:fld id="{943297B2-63E9-48D5-B12D-A5C8D6AD147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1475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3297B2-63E9-48D5-B12D-A5C8D6AD1477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391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7:notes"/>
          <p:cNvSpPr txBox="1">
            <a:spLocks noGrp="1"/>
          </p:cNvSpPr>
          <p:nvPr>
            <p:ph type="body" idx="1"/>
          </p:nvPr>
        </p:nvSpPr>
        <p:spPr>
          <a:xfrm>
            <a:off x="681038" y="4784725"/>
            <a:ext cx="5448300" cy="39147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660254" y="5109592"/>
            <a:ext cx="5282044" cy="4180716"/>
          </a:xfrm>
          <a:prstGeom prst="rect">
            <a:avLst/>
          </a:prstGeom>
          <a:noFill/>
          <a:ln>
            <a:noFill/>
          </a:ln>
        </p:spPr>
        <p:txBody>
          <a:bodyPr lIns="94689" tIns="94689" rIns="94689" bIns="94689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Shape 517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1328738"/>
            <a:ext cx="6367463" cy="35829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379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75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07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Untitled">
  <p:cSld name="New Untitled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62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4038600" y="6405334"/>
            <a:ext cx="4114800" cy="36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43"/>
          <p:cNvSpPr/>
          <p:nvPr/>
        </p:nvSpPr>
        <p:spPr>
          <a:xfrm>
            <a:off x="187779" y="6564086"/>
            <a:ext cx="2416628" cy="15736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073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7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Untit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6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905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415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17B12-A0CE-451C-AC44-B1C38693E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1F41A5-E7BD-4BC3-A03D-272E82615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CC2C09-AED2-4594-932E-809DA1C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05E1A-033A-42A3-9EE6-18BFBE6CD439}" type="datetimeFigureOut">
              <a:rPr lang="fr-FR" smtClean="0"/>
              <a:t>24/03/2021</a:t>
            </a:fld>
            <a:endParaRPr lang="fr-FR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E928E7-A3CD-402D-9BF6-F85FB779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14F9D2-A8ED-454F-86A4-D53A2928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191B8-6B85-476A-80E2-E37E598BDEF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69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 flipV="1">
            <a:off x="4038600" y="5222449"/>
            <a:ext cx="4114800" cy="11339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s-E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9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17B12-A0CE-451C-AC44-B1C38693E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11F41A5-E7BD-4BC3-A03D-272E82615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CC2C09-AED2-4594-932E-809DA1CBF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4ABCF-E3CF-46F8-B409-61ABB82EB722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E928E7-A3CD-402D-9BF6-F85FB779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14F9D2-A8ED-454F-86A4-D53A2928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5034B-6BA1-4C22-9382-69CF42585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27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6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ew Untit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895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990B90E3-726D-4E54-9C47-30730436F2DD}" type="datetimeFigureOut">
              <a:rPr lang="en-GB" smtClean="0"/>
              <a:t>24/03/2021</a:t>
            </a:fld>
            <a:endParaRPr lang="en-GB"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1000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GB"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fld id="{51445865-D3EC-4824-9E0F-7430D53014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3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 flipV="1">
            <a:off x="4038600" y="5222449"/>
            <a:ext cx="4114800" cy="11339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dirty="0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fld id="{00000000-1234-1234-1234-123412341234}" type="slidenum">
              <a:rPr lang="es-ES" sz="1200" b="0" i="0" u="none" strike="noStrike" cap="none" smtClean="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s-ES"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63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ew Untitl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27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66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541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3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ángulo 6"/>
          <p:cNvSpPr>
            <a:spLocks noChangeArrowheads="1"/>
          </p:cNvSpPr>
          <p:nvPr/>
        </p:nvSpPr>
        <p:spPr bwMode="auto">
          <a:xfrm>
            <a:off x="11531600" y="6508750"/>
            <a:ext cx="366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fld id="{FF21D5F4-ED15-430C-82E0-AA188657C628}" type="slidenum">
              <a:rPr lang="es-ES" altLang="es-ES" sz="800" smtClean="0">
                <a:solidFill>
                  <a:srgbClr val="767171"/>
                </a:solidFill>
                <a:latin typeface="Nexa Bold" pitchFamily="50" charset="0"/>
              </a:rPr>
              <a:pPr algn="ctr">
                <a:defRPr/>
              </a:pPr>
              <a:t>‹#›</a:t>
            </a:fld>
            <a:endParaRPr lang="es-ES" altLang="es-E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1B9EB-DDED-4B56-8B7B-5A662C82686A}"/>
              </a:ext>
            </a:extLst>
          </p:cNvPr>
          <p:cNvSpPr/>
          <p:nvPr/>
        </p:nvSpPr>
        <p:spPr>
          <a:xfrm>
            <a:off x="187779" y="6500811"/>
            <a:ext cx="2487638" cy="30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DC7B3-6B1C-4E78-B616-35BEA8563886}"/>
              </a:ext>
            </a:extLst>
          </p:cNvPr>
          <p:cNvSpPr/>
          <p:nvPr userDrawn="1"/>
        </p:nvSpPr>
        <p:spPr>
          <a:xfrm>
            <a:off x="187779" y="6500811"/>
            <a:ext cx="2487638" cy="30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3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4" r:id="rId4"/>
    <p:sldLayoutId id="2147483765" r:id="rId5"/>
    <p:sldLayoutId id="2147483766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/>
          <p:nvPr/>
        </p:nvSpPr>
        <p:spPr>
          <a:xfrm>
            <a:off x="11561709" y="6508750"/>
            <a:ext cx="306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ts val="200"/>
              <a:buFont typeface="Arial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 b="0" i="0" u="none" strike="noStrike" cap="none">
              <a:solidFill>
                <a:srgbClr val="7671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7744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ángulo 6"/>
          <p:cNvSpPr>
            <a:spLocks noChangeArrowheads="1"/>
          </p:cNvSpPr>
          <p:nvPr/>
        </p:nvSpPr>
        <p:spPr bwMode="auto">
          <a:xfrm>
            <a:off x="11531600" y="6508750"/>
            <a:ext cx="3667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fld id="{FF21D5F4-ED15-430C-82E0-AA188657C628}" type="slidenum">
              <a:rPr lang="es-ES" altLang="es-ES" sz="800" smtClean="0">
                <a:solidFill>
                  <a:srgbClr val="767171"/>
                </a:solidFill>
                <a:latin typeface="Nexa Bold" pitchFamily="50" charset="0"/>
              </a:rPr>
              <a:pPr algn="ctr">
                <a:defRPr/>
              </a:pPr>
              <a:t>‹#›</a:t>
            </a:fld>
            <a:endParaRPr lang="es-ES" altLang="es-ES" sz="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1B9EB-DDED-4B56-8B7B-5A662C82686A}"/>
              </a:ext>
            </a:extLst>
          </p:cNvPr>
          <p:cNvSpPr/>
          <p:nvPr userDrawn="1"/>
        </p:nvSpPr>
        <p:spPr>
          <a:xfrm>
            <a:off x="187779" y="6500811"/>
            <a:ext cx="2487638" cy="300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2" Type="http://schemas.openxmlformats.org/officeDocument/2006/relationships/image" Target="../media/image4.png"/><Relationship Id="rId16" Type="http://schemas.openxmlformats.org/officeDocument/2006/relationships/image" Target="../media/image18.JPG"/><Relationship Id="rId20" Type="http://schemas.openxmlformats.org/officeDocument/2006/relationships/image" Target="../media/image22.png"/><Relationship Id="rId29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24" Type="http://schemas.openxmlformats.org/officeDocument/2006/relationships/image" Target="../media/image26.jp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23" Type="http://schemas.openxmlformats.org/officeDocument/2006/relationships/image" Target="../media/image25.jpg"/><Relationship Id="rId28" Type="http://schemas.openxmlformats.org/officeDocument/2006/relationships/image" Target="../media/image30.jpg"/><Relationship Id="rId10" Type="http://schemas.openxmlformats.org/officeDocument/2006/relationships/image" Target="../media/image12.jpg"/><Relationship Id="rId19" Type="http://schemas.openxmlformats.org/officeDocument/2006/relationships/image" Target="../media/image21.jpg"/><Relationship Id="rId31" Type="http://schemas.openxmlformats.org/officeDocument/2006/relationships/image" Target="../media/image3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gif"/><Relationship Id="rId30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ngva.eu/wp-content/uploads/2019/09/NGVAEurope_VehicleCatalogue_Sep2019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uadroTexto 3"/>
          <p:cNvSpPr txBox="1">
            <a:spLocks noChangeArrowheads="1"/>
          </p:cNvSpPr>
          <p:nvPr/>
        </p:nvSpPr>
        <p:spPr bwMode="auto">
          <a:xfrm>
            <a:off x="6491335" y="2136338"/>
            <a:ext cx="552344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it-IT" altLang="es-ES" sz="3200" dirty="0">
                <a:solidFill>
                  <a:schemeClr val="bg1"/>
                </a:solidFill>
                <a:cs typeface="Calibri" panose="020F0502020204030204" pitchFamily="34" charset="0"/>
              </a:rPr>
              <a:t>Stati Generali del gas, per una transizione alla portata di tutti</a:t>
            </a:r>
          </a:p>
          <a:p>
            <a:pPr eaLnBrk="1" hangingPunct="1"/>
            <a:r>
              <a:rPr lang="it-IT" altLang="es-ES" sz="2800" dirty="0">
                <a:solidFill>
                  <a:schemeClr val="bg1"/>
                </a:solidFill>
                <a:cs typeface="Calibri" panose="020F0502020204030204" pitchFamily="34" charset="0"/>
              </a:rPr>
              <a:t> - La prospettiva europea </a:t>
            </a:r>
            <a:endParaRPr lang="en-US" altLang="es-ES" sz="28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4099" name="CuadroTexto 4"/>
          <p:cNvSpPr txBox="1">
            <a:spLocks noChangeArrowheads="1"/>
          </p:cNvSpPr>
          <p:nvPr/>
        </p:nvSpPr>
        <p:spPr bwMode="auto">
          <a:xfrm>
            <a:off x="8920163" y="5687908"/>
            <a:ext cx="2587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r>
              <a:rPr lang="it-IT" altLang="es-ES" sz="1400" dirty="0">
                <a:solidFill>
                  <a:schemeClr val="bg1"/>
                </a:solidFill>
                <a:latin typeface="+mn-lt"/>
              </a:rPr>
              <a:t>Martina Conton</a:t>
            </a:r>
          </a:p>
          <a:p>
            <a:pPr algn="r" eaLnBrk="1" hangingPunct="1"/>
            <a:r>
              <a:rPr lang="it-IT" altLang="es-ES" sz="14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altLang="es-ES" sz="1400" dirty="0">
                <a:solidFill>
                  <a:schemeClr val="bg1"/>
                </a:solidFill>
                <a:latin typeface="+mn-lt"/>
              </a:rPr>
              <a:t>5 </a:t>
            </a:r>
            <a:r>
              <a:rPr lang="en-US" altLang="es-ES" sz="1400" dirty="0" err="1">
                <a:solidFill>
                  <a:schemeClr val="bg1"/>
                </a:solidFill>
                <a:latin typeface="+mn-lt"/>
              </a:rPr>
              <a:t>Marzo</a:t>
            </a:r>
            <a:r>
              <a:rPr lang="en-US" altLang="es-ES" sz="1400" dirty="0">
                <a:solidFill>
                  <a:schemeClr val="bg1"/>
                </a:solidFill>
                <a:latin typeface="+mn-lt"/>
              </a:rPr>
              <a:t>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24">
            <a:extLst>
              <a:ext uri="{FF2B5EF4-FFF2-40B4-BE49-F238E27FC236}">
                <a16:creationId xmlns:a16="http://schemas.microsoft.com/office/drawing/2014/main" id="{FAF00C1A-B6AE-40E4-9DE2-089813E182BE}"/>
              </a:ext>
            </a:extLst>
          </p:cNvPr>
          <p:cNvSpPr txBox="1"/>
          <p:nvPr/>
        </p:nvSpPr>
        <p:spPr>
          <a:xfrm>
            <a:off x="5399315" y="123452"/>
            <a:ext cx="6511622" cy="634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lang="es-ES" sz="28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kumimoji="0" lang="es-E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siamo</a:t>
            </a: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C2197-A9AE-4ECC-9CB0-9CCA03F89E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150" y="5672104"/>
            <a:ext cx="5885700" cy="947930"/>
          </a:xfrm>
          <a:prstGeom prst="rect">
            <a:avLst/>
          </a:prstGeom>
        </p:spPr>
      </p:pic>
      <p:cxnSp>
        <p:nvCxnSpPr>
          <p:cNvPr id="16" name="Connettore a gomito 6">
            <a:extLst>
              <a:ext uri="{FF2B5EF4-FFF2-40B4-BE49-F238E27FC236}">
                <a16:creationId xmlns:a16="http://schemas.microsoft.com/office/drawing/2014/main" id="{0A190CFC-CA74-4CC7-B721-B66A8FA16ADC}"/>
              </a:ext>
            </a:extLst>
          </p:cNvPr>
          <p:cNvCxnSpPr>
            <a:cxnSpLocks/>
          </p:cNvCxnSpPr>
          <p:nvPr/>
        </p:nvCxnSpPr>
        <p:spPr>
          <a:xfrm rot="16200000" flipH="1">
            <a:off x="3446748" y="3432020"/>
            <a:ext cx="4393960" cy="1"/>
          </a:xfrm>
          <a:prstGeom prst="bentConnector3">
            <a:avLst>
              <a:gd name="adj1" fmla="val 50000"/>
            </a:avLst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EAFB871-6C00-4440-AB2C-5E161472633E}"/>
              </a:ext>
            </a:extLst>
          </p:cNvPr>
          <p:cNvSpPr txBox="1"/>
          <p:nvPr/>
        </p:nvSpPr>
        <p:spPr>
          <a:xfrm>
            <a:off x="10341572" y="1329436"/>
            <a:ext cx="172256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srgbClr val="345B7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Board </a:t>
            </a:r>
            <a:r>
              <a:rPr kumimoji="0" lang="it-IT" sz="2000" b="1" i="0" u="none" strike="noStrike" kern="0" cap="none" spc="0" normalizeH="0" baseline="0" noProof="0" dirty="0" err="1">
                <a:ln>
                  <a:noFill/>
                </a:ln>
                <a:solidFill>
                  <a:srgbClr val="345B7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Members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345B7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CAE4B9-4C6F-466C-BE04-A4273BCD9443}"/>
              </a:ext>
            </a:extLst>
          </p:cNvPr>
          <p:cNvSpPr/>
          <p:nvPr/>
        </p:nvSpPr>
        <p:spPr>
          <a:xfrm>
            <a:off x="10157732" y="2755043"/>
            <a:ext cx="1190625" cy="746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1C76F9A-2024-429E-981D-FADB327AD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099" y="1138451"/>
            <a:ext cx="1009595" cy="22854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1D463AC-DD2B-4582-8AA9-1986CDF5D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099" y="1467964"/>
            <a:ext cx="1059487" cy="197637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9FAF65CD-2D66-485C-ACD6-84482E968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0392" y="1180227"/>
            <a:ext cx="811269" cy="567321"/>
          </a:xfrm>
          <a:prstGeom prst="rect">
            <a:avLst/>
          </a:prstGeom>
        </p:spPr>
      </p:pic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42346068-1CBE-46E3-8E04-AA610EE67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2031" y="1106461"/>
            <a:ext cx="786819" cy="618447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52C9709B-01A6-474C-89FE-334095D53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993" y="1131531"/>
            <a:ext cx="1199591" cy="719755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0C73618-1FB2-4BD6-B9B8-2DBBB65264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1358" y="1868343"/>
            <a:ext cx="428523" cy="5262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25BA8BA-D565-4F2C-B461-1588B5753A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8193" y="1948620"/>
            <a:ext cx="1630357" cy="308177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0495C8C9-2910-4813-841D-6076E16FCB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8480" y="1893292"/>
            <a:ext cx="1006633" cy="475840"/>
          </a:xfrm>
          <a:prstGeom prst="rect">
            <a:avLst/>
          </a:prstGeom>
        </p:spPr>
      </p:pic>
      <p:pic>
        <p:nvPicPr>
          <p:cNvPr id="33" name="Picture 3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8384E49-88E4-4C23-8039-DC8873C43B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0726" y="2671568"/>
            <a:ext cx="1250090" cy="267563"/>
          </a:xfrm>
          <a:prstGeom prst="rect">
            <a:avLst/>
          </a:prstGeom>
        </p:spPr>
      </p:pic>
      <p:pic>
        <p:nvPicPr>
          <p:cNvPr id="35" name="Picture 34" descr="Logo, company name&#10;&#10;Description automatically generated">
            <a:extLst>
              <a:ext uri="{FF2B5EF4-FFF2-40B4-BE49-F238E27FC236}">
                <a16:creationId xmlns:a16="http://schemas.microsoft.com/office/drawing/2014/main" id="{E6470B74-FE4B-4B54-A0EB-B881C3570D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0746" y="2348485"/>
            <a:ext cx="1082848" cy="590645"/>
          </a:xfrm>
          <a:prstGeom prst="rect">
            <a:avLst/>
          </a:prstGeom>
        </p:spPr>
      </p:pic>
      <p:pic>
        <p:nvPicPr>
          <p:cNvPr id="37" name="Picture 36" descr="Logo, company name&#10;&#10;Description automatically generated">
            <a:extLst>
              <a:ext uri="{FF2B5EF4-FFF2-40B4-BE49-F238E27FC236}">
                <a16:creationId xmlns:a16="http://schemas.microsoft.com/office/drawing/2014/main" id="{543B3DEC-D4C6-4A69-A984-5FF7AD4361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62237" y="2450034"/>
            <a:ext cx="949467" cy="671231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C820147B-8BE4-4B86-A400-3D2DBC35D3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3672" y="2367627"/>
            <a:ext cx="1283705" cy="429865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73813933-E350-4CE0-9327-1F7FE81554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7442" y="3136368"/>
            <a:ext cx="596034" cy="648135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5C79C0DF-B261-4B1E-87E4-43BEA21BB6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52485" y="3311982"/>
            <a:ext cx="1024445" cy="314189"/>
          </a:xfrm>
          <a:prstGeom prst="rect">
            <a:avLst/>
          </a:prstGeom>
        </p:spPr>
      </p:pic>
      <p:pic>
        <p:nvPicPr>
          <p:cNvPr id="45" name="Picture 44" descr="Logo, company name&#10;&#10;Description automatically generated">
            <a:extLst>
              <a:ext uri="{FF2B5EF4-FFF2-40B4-BE49-F238E27FC236}">
                <a16:creationId xmlns:a16="http://schemas.microsoft.com/office/drawing/2014/main" id="{4BC09580-0665-4D8B-98B8-79B192A68D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94703" y="3173753"/>
            <a:ext cx="1054723" cy="590645"/>
          </a:xfrm>
          <a:prstGeom prst="rect">
            <a:avLst/>
          </a:prstGeom>
        </p:spPr>
      </p:pic>
      <p:pic>
        <p:nvPicPr>
          <p:cNvPr id="47" name="Picture 46" descr="Logo, company name&#10;&#10;Description automatically generated">
            <a:extLst>
              <a:ext uri="{FF2B5EF4-FFF2-40B4-BE49-F238E27FC236}">
                <a16:creationId xmlns:a16="http://schemas.microsoft.com/office/drawing/2014/main" id="{DC0235F1-4368-4043-942A-841648F2C58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27688" y="2977363"/>
            <a:ext cx="1052314" cy="903274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49710F7C-77F4-4BE9-85C9-12443F1AD95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149045" y="4019878"/>
            <a:ext cx="635502" cy="635502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low confidence">
            <a:extLst>
              <a:ext uri="{FF2B5EF4-FFF2-40B4-BE49-F238E27FC236}">
                <a16:creationId xmlns:a16="http://schemas.microsoft.com/office/drawing/2014/main" id="{B20E9196-4405-4231-B2EE-A73D8D1DB2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5318" y="3897892"/>
            <a:ext cx="810914" cy="643500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2A968DCA-223F-40E4-9D54-C9801B1792F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84750" y="3975654"/>
            <a:ext cx="1367748" cy="360802"/>
          </a:xfrm>
          <a:prstGeom prst="rect">
            <a:avLst/>
          </a:prstGeom>
        </p:spPr>
      </p:pic>
      <p:pic>
        <p:nvPicPr>
          <p:cNvPr id="55" name="Picture 5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28FA765-E6EB-4963-BCDE-31A46E7B610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54492" y="3957606"/>
            <a:ext cx="1001983" cy="310692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E2CA046D-09AC-4039-A586-134660F1BE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787501" y="4621312"/>
            <a:ext cx="1079286" cy="763960"/>
          </a:xfrm>
          <a:prstGeom prst="rect">
            <a:avLst/>
          </a:prstGeom>
        </p:spPr>
      </p:pic>
      <p:pic>
        <p:nvPicPr>
          <p:cNvPr id="59" name="Picture 5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906B94-BF6D-44C2-A354-F68E748C382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31984" y="4775355"/>
            <a:ext cx="1274818" cy="396085"/>
          </a:xfrm>
          <a:prstGeom prst="rect">
            <a:avLst/>
          </a:prstGeom>
        </p:spPr>
      </p:pic>
      <p:pic>
        <p:nvPicPr>
          <p:cNvPr id="63" name="Picture 6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C0EBC0C-46B5-4B9E-9C38-262E1631825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63594" y="4600952"/>
            <a:ext cx="1628712" cy="511300"/>
          </a:xfrm>
          <a:prstGeom prst="rect">
            <a:avLst/>
          </a:prstGeom>
        </p:spPr>
      </p:pic>
      <p:pic>
        <p:nvPicPr>
          <p:cNvPr id="65" name="Picture 64" descr="A white and blue logo&#10;&#10;Description automatically generated with medium confidence">
            <a:extLst>
              <a:ext uri="{FF2B5EF4-FFF2-40B4-BE49-F238E27FC236}">
                <a16:creationId xmlns:a16="http://schemas.microsoft.com/office/drawing/2014/main" id="{3089BA96-D0BD-4280-88EC-C5112725792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32760" y="4856602"/>
            <a:ext cx="940187" cy="630293"/>
          </a:xfrm>
          <a:prstGeom prst="rect">
            <a:avLst/>
          </a:prstGeom>
        </p:spPr>
      </p:pic>
      <p:pic>
        <p:nvPicPr>
          <p:cNvPr id="67" name="Picture 66" descr="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327475E-653F-4C7F-83AD-99BCCA1F01E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54487" y="5506772"/>
            <a:ext cx="1223424" cy="171279"/>
          </a:xfrm>
          <a:prstGeom prst="rect">
            <a:avLst/>
          </a:prstGeom>
        </p:spPr>
      </p:pic>
      <p:pic>
        <p:nvPicPr>
          <p:cNvPr id="73" name="Picture 72" descr="Logo&#10;&#10;Description automatically generated">
            <a:extLst>
              <a:ext uri="{FF2B5EF4-FFF2-40B4-BE49-F238E27FC236}">
                <a16:creationId xmlns:a16="http://schemas.microsoft.com/office/drawing/2014/main" id="{2B300238-0E35-4B6B-8B0D-5B26DEBD276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601097" y="5342973"/>
            <a:ext cx="1411410" cy="408566"/>
          </a:xfrm>
          <a:prstGeom prst="rect">
            <a:avLst/>
          </a:prstGeom>
        </p:spPr>
      </p:pic>
      <p:graphicFrame>
        <p:nvGraphicFramePr>
          <p:cNvPr id="42" name="Grafico 4">
            <a:extLst>
              <a:ext uri="{FF2B5EF4-FFF2-40B4-BE49-F238E27FC236}">
                <a16:creationId xmlns:a16="http://schemas.microsoft.com/office/drawing/2014/main" id="{17B91D65-B8C4-4A5A-A78C-56DF66552B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353651"/>
              </p:ext>
            </p:extLst>
          </p:nvPr>
        </p:nvGraphicFramePr>
        <p:xfrm>
          <a:off x="654014" y="2617624"/>
          <a:ext cx="4645338" cy="3359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9"/>
          </a:graphicData>
        </a:graphic>
      </p:graphicFrame>
      <p:sp>
        <p:nvSpPr>
          <p:cNvPr id="44" name="Google Shape;161;p49">
            <a:extLst>
              <a:ext uri="{FF2B5EF4-FFF2-40B4-BE49-F238E27FC236}">
                <a16:creationId xmlns:a16="http://schemas.microsoft.com/office/drawing/2014/main" id="{4279A32B-1168-4131-8AE2-1509B067F33E}"/>
              </a:ext>
            </a:extLst>
          </p:cNvPr>
          <p:cNvSpPr txBox="1"/>
          <p:nvPr/>
        </p:nvSpPr>
        <p:spPr>
          <a:xfrm>
            <a:off x="2153298" y="2457991"/>
            <a:ext cx="1898840" cy="410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345B79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MEMBER COMPOSITION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C33B5A29-F1D9-4D92-BD26-9D63DA2C1A8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485578" y="1144964"/>
            <a:ext cx="2525205" cy="1147993"/>
          </a:xfrm>
          <a:prstGeom prst="rect">
            <a:avLst/>
          </a:prstGeom>
        </p:spPr>
      </p:pic>
      <p:pic>
        <p:nvPicPr>
          <p:cNvPr id="4" name="Picture 3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C341DC61-C831-4ABB-B3FE-EA0834F7BB7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551" y="5603635"/>
            <a:ext cx="853667" cy="5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8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29;p57">
            <a:extLst>
              <a:ext uri="{FF2B5EF4-FFF2-40B4-BE49-F238E27FC236}">
                <a16:creationId xmlns:a16="http://schemas.microsoft.com/office/drawing/2014/main" id="{F66E85C8-D943-4B9A-A8F9-D056E8D15CD9}"/>
              </a:ext>
            </a:extLst>
          </p:cNvPr>
          <p:cNvSpPr/>
          <p:nvPr/>
        </p:nvSpPr>
        <p:spPr>
          <a:xfrm>
            <a:off x="296625" y="3423841"/>
            <a:ext cx="1275587" cy="822960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8;p57">
            <a:extLst>
              <a:ext uri="{FF2B5EF4-FFF2-40B4-BE49-F238E27FC236}">
                <a16:creationId xmlns:a16="http://schemas.microsoft.com/office/drawing/2014/main" id="{EEFCAF9B-994D-4D94-8574-CEAA1AD9920A}"/>
              </a:ext>
            </a:extLst>
          </p:cNvPr>
          <p:cNvSpPr/>
          <p:nvPr/>
        </p:nvSpPr>
        <p:spPr>
          <a:xfrm>
            <a:off x="1143495" y="6085456"/>
            <a:ext cx="1348235" cy="847954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228;p57">
            <a:extLst>
              <a:ext uri="{FF2B5EF4-FFF2-40B4-BE49-F238E27FC236}">
                <a16:creationId xmlns:a16="http://schemas.microsoft.com/office/drawing/2014/main" id="{70BD0E64-808F-4D03-BC49-0EDB20BAD125}"/>
              </a:ext>
            </a:extLst>
          </p:cNvPr>
          <p:cNvSpPr/>
          <p:nvPr/>
        </p:nvSpPr>
        <p:spPr>
          <a:xfrm>
            <a:off x="217252" y="5361979"/>
            <a:ext cx="1348235" cy="847954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7"/>
          <p:cNvSpPr/>
          <p:nvPr/>
        </p:nvSpPr>
        <p:spPr>
          <a:xfrm>
            <a:off x="236091" y="2282790"/>
            <a:ext cx="1393533" cy="954186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7"/>
          <p:cNvSpPr/>
          <p:nvPr/>
        </p:nvSpPr>
        <p:spPr>
          <a:xfrm>
            <a:off x="191093" y="4400380"/>
            <a:ext cx="1275587" cy="822960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7"/>
          <p:cNvSpPr/>
          <p:nvPr/>
        </p:nvSpPr>
        <p:spPr>
          <a:xfrm>
            <a:off x="3130296" y="6232301"/>
            <a:ext cx="1734312" cy="738664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7"/>
          <p:cNvSpPr/>
          <p:nvPr/>
        </p:nvSpPr>
        <p:spPr>
          <a:xfrm>
            <a:off x="217252" y="1136078"/>
            <a:ext cx="1412372" cy="1015577"/>
          </a:xfrm>
          <a:prstGeom prst="ellipse">
            <a:avLst/>
          </a:prstGeom>
          <a:solidFill>
            <a:srgbClr val="BBD6EE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7"/>
          <p:cNvSpPr txBox="1"/>
          <p:nvPr/>
        </p:nvSpPr>
        <p:spPr>
          <a:xfrm>
            <a:off x="5399315" y="123452"/>
            <a:ext cx="6511622" cy="63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tabLst/>
              <a:defRPr/>
            </a:pPr>
            <a:r>
              <a:rPr lang="en-US" sz="2800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Green Deal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europeo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3" name="Google Shape;233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5648" y="1033272"/>
            <a:ext cx="8724397" cy="5199029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7"/>
          <p:cNvSpPr/>
          <p:nvPr/>
        </p:nvSpPr>
        <p:spPr>
          <a:xfrm>
            <a:off x="1702811" y="4270248"/>
            <a:ext cx="1298448" cy="1033272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7"/>
          <p:cNvSpPr/>
          <p:nvPr/>
        </p:nvSpPr>
        <p:spPr>
          <a:xfrm>
            <a:off x="1702811" y="3236976"/>
            <a:ext cx="1298448" cy="1033272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7"/>
          <p:cNvSpPr/>
          <p:nvPr/>
        </p:nvSpPr>
        <p:spPr>
          <a:xfrm>
            <a:off x="3001259" y="5578660"/>
            <a:ext cx="1298448" cy="346652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57"/>
          <p:cNvSpPr txBox="1"/>
          <p:nvPr/>
        </p:nvSpPr>
        <p:spPr>
          <a:xfrm>
            <a:off x="350494" y="2347191"/>
            <a:ext cx="1298448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Regolamento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emissioni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CO2 per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veicoli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leggeri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kumimoji="0" lang="en-US" sz="1200" b="1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pesanti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b="1" kern="0" dirty="0">
              <a:solidFill>
                <a:srgbClr val="1E4E79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b="1" kern="0" dirty="0">
              <a:solidFill>
                <a:srgbClr val="1E4E79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200" b="1" kern="0" dirty="0">
              <a:solidFill>
                <a:srgbClr val="1E4E79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Direttiva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Qualità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dei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carburanti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57"/>
          <p:cNvSpPr txBox="1"/>
          <p:nvPr/>
        </p:nvSpPr>
        <p:spPr>
          <a:xfrm>
            <a:off x="390646" y="4595916"/>
            <a:ext cx="1124712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Direttiva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rinnovabili</a:t>
            </a:r>
            <a:endParaRPr lang="en-US" sz="1200" b="1" kern="0" dirty="0">
              <a:solidFill>
                <a:srgbClr val="1E4E79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Direttiva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sulla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tassazione</a:t>
            </a:r>
            <a:r>
              <a:rPr kumimoji="0" lang="en-US" sz="1200" b="1" i="0" u="none" strike="noStrike" kern="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energetica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7"/>
          <p:cNvSpPr txBox="1"/>
          <p:nvPr/>
        </p:nvSpPr>
        <p:spPr>
          <a:xfrm>
            <a:off x="3432551" y="6300950"/>
            <a:ext cx="1734312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Finanz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verde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Tassonomia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7"/>
          <p:cNvSpPr txBox="1"/>
          <p:nvPr/>
        </p:nvSpPr>
        <p:spPr>
          <a:xfrm>
            <a:off x="355058" y="1232935"/>
            <a:ext cx="151485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it-IT" sz="1200" b="1" kern="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Arial"/>
              </a:rPr>
              <a:t>Direttiva sull'infrastruttura per i combustibili alternativi </a:t>
            </a:r>
            <a:endParaRPr sz="1200" b="1" kern="0" dirty="0">
              <a:solidFill>
                <a:srgbClr val="1E4E79"/>
              </a:solidFill>
              <a:latin typeface="Calibri"/>
              <a:ea typeface="Calibri"/>
              <a:cs typeface="Calibri"/>
              <a:sym typeface="Arial"/>
            </a:endParaRPr>
          </a:p>
        </p:txBody>
      </p:sp>
      <p:sp>
        <p:nvSpPr>
          <p:cNvPr id="241" name="Google Shape;241;p57"/>
          <p:cNvSpPr/>
          <p:nvPr/>
        </p:nvSpPr>
        <p:spPr>
          <a:xfrm rot="10800000" flipH="1">
            <a:off x="1711955" y="2308194"/>
            <a:ext cx="1198885" cy="653641"/>
          </a:xfrm>
          <a:prstGeom prst="ellipse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96FCF-2360-4173-A0FA-B1824AFE56D9}"/>
              </a:ext>
            </a:extLst>
          </p:cNvPr>
          <p:cNvSpPr txBox="1"/>
          <p:nvPr/>
        </p:nvSpPr>
        <p:spPr>
          <a:xfrm>
            <a:off x="1350402" y="6194613"/>
            <a:ext cx="109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Direttiva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200" b="1" kern="0" dirty="0" err="1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mercato</a:t>
            </a:r>
            <a:r>
              <a:rPr lang="en-US" sz="1200" b="1" kern="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 del gas</a:t>
            </a:r>
            <a:endParaRPr lang="en-US" sz="1200" b="1" kern="0" dirty="0">
              <a:solidFill>
                <a:srgbClr val="1E4E79"/>
              </a:solidFill>
              <a:latin typeface="Calibri"/>
              <a:cs typeface="Calibri"/>
              <a:sym typeface="Arial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30AC9C-FA46-4C5B-BFBA-7988FB9FAFFB}"/>
              </a:ext>
            </a:extLst>
          </p:cNvPr>
          <p:cNvSpPr txBox="1"/>
          <p:nvPr/>
        </p:nvSpPr>
        <p:spPr>
          <a:xfrm>
            <a:off x="8408407" y="177472"/>
            <a:ext cx="3705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cs typeface="Calibri" panose="020F0502020204030204" pitchFamily="34" charset="0"/>
              </a:rPr>
              <a:t>L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a </a:t>
            </a:r>
            <a:r>
              <a:rPr lang="en-US" sz="2800" dirty="0" err="1">
                <a:solidFill>
                  <a:schemeClr val="bg1"/>
                </a:solidFill>
                <a:cs typeface="Calibri" panose="020F0502020204030204" pitchFamily="34" charset="0"/>
              </a:rPr>
              <a:t>normativa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Calibri" panose="020F0502020204030204" pitchFamily="34" charset="0"/>
              </a:rPr>
              <a:t>europea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46508-A205-4476-9954-79A3687DC723}"/>
              </a:ext>
            </a:extLst>
          </p:cNvPr>
          <p:cNvSpPr txBox="1"/>
          <p:nvPr/>
        </p:nvSpPr>
        <p:spPr>
          <a:xfrm>
            <a:off x="532645" y="1780122"/>
            <a:ext cx="1112670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6699"/>
                </a:solidFill>
                <a:latin typeface="Arial" panose="020B0604020202020204" pitchFamily="34" charset="0"/>
              </a:rPr>
              <a:t>Oggetto e finalità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La direttiva impone agli Stati membri di assicurare che le amministrazioni tengano conto dell'impatto energetico e dell'impatto ambientale negli appalti pubblici per parte dei veicoli adibiti al trasporto su strada, al fine di promuovere e stimolare il mercato dei veicoli puliti e a basso consumo energetico</a:t>
            </a:r>
            <a:endParaRPr lang="en-US" sz="1600" dirty="0">
              <a:solidFill>
                <a:srgbClr val="113355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4ACB7-98D8-496E-ABDC-B744792FE192}"/>
              </a:ext>
            </a:extLst>
          </p:cNvPr>
          <p:cNvSpPr txBox="1"/>
          <p:nvPr/>
        </p:nvSpPr>
        <p:spPr>
          <a:xfrm>
            <a:off x="532645" y="3040740"/>
            <a:ext cx="1120064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36699"/>
                </a:solidFill>
                <a:latin typeface="Arial" panose="020B0604020202020204" pitchFamily="34" charset="0"/>
              </a:rPr>
              <a:t>Livelli target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Obiettivi minimi degli appalti pubblici per la quota di veicoli puliti sono assegnati a livello di Stato membro.  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L’ obiettivo italiano è pari a 38.5% 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1A246-7303-4D97-AA83-85452F9CD43A}"/>
              </a:ext>
            </a:extLst>
          </p:cNvPr>
          <p:cNvSpPr txBox="1"/>
          <p:nvPr/>
        </p:nvSpPr>
        <p:spPr>
          <a:xfrm>
            <a:off x="532645" y="1027335"/>
            <a:ext cx="113092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>
                <a:solidFill>
                  <a:srgbClr val="336699"/>
                </a:solidFill>
                <a:latin typeface="Arial" panose="020B0604020202020204" pitchFamily="34" charset="0"/>
              </a:rPr>
              <a:t>Direttiva (UE) </a:t>
            </a:r>
            <a:r>
              <a:rPr lang="it-IT" sz="2000" b="1" dirty="0">
                <a:solidFill>
                  <a:srgbClr val="336699"/>
                </a:solidFill>
                <a:latin typeface="Arial" panose="020B0604020202020204" pitchFamily="34" charset="0"/>
              </a:rPr>
              <a:t>2019/1161 a promozione di veicoli puliti e a basso consumo energetico nel trasporto su strada</a:t>
            </a:r>
            <a:endParaRPr lang="en-US" sz="20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6E0814-2E2F-4F88-839F-73616690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46" y="4059880"/>
            <a:ext cx="5891167" cy="20783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480969-2183-45DC-B438-457CD6EB0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5" b="75050"/>
          <a:stretch/>
        </p:blipFill>
        <p:spPr>
          <a:xfrm>
            <a:off x="6971168" y="4200314"/>
            <a:ext cx="4152759" cy="17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06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D77414-5159-4FAD-B518-19F5D049AB59}"/>
              </a:ext>
            </a:extLst>
          </p:cNvPr>
          <p:cNvSpPr txBox="1"/>
          <p:nvPr/>
        </p:nvSpPr>
        <p:spPr>
          <a:xfrm>
            <a:off x="740875" y="2076053"/>
            <a:ext cx="10710250" cy="35394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336699"/>
                </a:solidFill>
                <a:effectLst/>
                <a:latin typeface="Arial" panose="020B0604020202020204" pitchFamily="34" charset="0"/>
              </a:rPr>
              <a:t>Oggetto e finalità</a:t>
            </a:r>
          </a:p>
          <a:p>
            <a:pPr algn="l"/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Dal 2025 in poi, i produttori di veicoli pesanti dovranno raggiungere gli obiettivi fissati per le emissioni medie di CO2 dell'intera flotta dei loro nuovi camion immatricolati in un dato anno</a:t>
            </a:r>
            <a:r>
              <a:rPr lang="it-IT" b="0" i="0" dirty="0">
                <a:solidFill>
                  <a:srgbClr val="113355"/>
                </a:solidFill>
                <a:effectLst/>
                <a:latin typeface="+mn-lt"/>
              </a:rPr>
              <a:t>. </a:t>
            </a:r>
          </a:p>
          <a:p>
            <a:pPr algn="l"/>
            <a:endParaRPr lang="it-IT" b="0" i="0" dirty="0">
              <a:solidFill>
                <a:srgbClr val="113355"/>
              </a:solidFill>
              <a:effectLst/>
              <a:latin typeface="Arial" panose="020B0604020202020204" pitchFamily="34" charset="0"/>
            </a:endParaRPr>
          </a:p>
          <a:p>
            <a:r>
              <a:rPr lang="it-IT" b="1" i="0" dirty="0">
                <a:solidFill>
                  <a:srgbClr val="336699"/>
                </a:solidFill>
                <a:effectLst/>
                <a:latin typeface="Arial" panose="020B0604020202020204" pitchFamily="34" charset="0"/>
              </a:rPr>
              <a:t>Livelli target</a:t>
            </a:r>
            <a:endParaRPr lang="it-IT" b="0" i="0" dirty="0">
              <a:solidFill>
                <a:srgbClr val="113355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Gli obiettivi sono espressi come riduzione percentuale delle emissioni rispetto alla media dell'UE nel periodo di riferimento (1 luglio 2019 - 30 giugno 2020):</a:t>
            </a:r>
          </a:p>
          <a:p>
            <a:pPr algn="l"/>
            <a:endParaRPr lang="it-IT" sz="1600" dirty="0">
              <a:solidFill>
                <a:srgbClr val="113355"/>
              </a:solidFill>
              <a:latin typeface="+mn-lt"/>
            </a:endParaRPr>
          </a:p>
          <a:p>
            <a:pPr algn="l"/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2025 - riduzione del 15%</a:t>
            </a:r>
          </a:p>
          <a:p>
            <a:pPr algn="l"/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2030 - riduzione del 30%</a:t>
            </a:r>
          </a:p>
          <a:p>
            <a:pPr algn="l"/>
            <a:endParaRPr lang="it-IT" sz="1600" b="0" i="0" dirty="0">
              <a:solidFill>
                <a:srgbClr val="113355"/>
              </a:solidFill>
              <a:effectLst/>
              <a:latin typeface="+mn-lt"/>
            </a:endParaRPr>
          </a:p>
          <a:p>
            <a:pPr algn="l"/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Nell'ambito della revisione del 2022, la Commissione dovrebbe valutare l'estensione del campo di applicazione ad </a:t>
            </a:r>
            <a:r>
              <a:rPr lang="it-IT" sz="1600" b="1" i="0" dirty="0">
                <a:solidFill>
                  <a:srgbClr val="113355"/>
                </a:solidFill>
                <a:effectLst/>
                <a:latin typeface="+mn-lt"/>
              </a:rPr>
              <a:t>altri tipi di veicoli</a:t>
            </a:r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 come autocarri più piccoli, </a:t>
            </a:r>
            <a:r>
              <a:rPr lang="it-IT" sz="1600" b="1" i="0" dirty="0">
                <a:solidFill>
                  <a:srgbClr val="113355"/>
                </a:solidFill>
                <a:effectLst/>
                <a:latin typeface="+mn-lt"/>
              </a:rPr>
              <a:t>autobus, pullman </a:t>
            </a:r>
            <a:r>
              <a:rPr lang="it-IT" sz="1600" b="0" i="0" dirty="0">
                <a:solidFill>
                  <a:srgbClr val="113355"/>
                </a:solidFill>
                <a:effectLst/>
                <a:latin typeface="+mn-lt"/>
              </a:rPr>
              <a:t>e rimorchi.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D8B8E9-6C5C-4577-BDC7-CE7B39AAF6A2}"/>
              </a:ext>
            </a:extLst>
          </p:cNvPr>
          <p:cNvSpPr txBox="1"/>
          <p:nvPr/>
        </p:nvSpPr>
        <p:spPr>
          <a:xfrm>
            <a:off x="8408407" y="177472"/>
            <a:ext cx="37051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cs typeface="Calibri" panose="020F0502020204030204" pitchFamily="34" charset="0"/>
              </a:rPr>
              <a:t>L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a </a:t>
            </a:r>
            <a:r>
              <a:rPr lang="en-US" sz="2800" dirty="0" err="1">
                <a:solidFill>
                  <a:schemeClr val="bg1"/>
                </a:solidFill>
                <a:cs typeface="Calibri" panose="020F0502020204030204" pitchFamily="34" charset="0"/>
              </a:rPr>
              <a:t>normativa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cs typeface="Calibri" panose="020F0502020204030204" pitchFamily="34" charset="0"/>
              </a:rPr>
              <a:t>europea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79792-0825-4DF5-9169-BB9604914408}"/>
              </a:ext>
            </a:extLst>
          </p:cNvPr>
          <p:cNvSpPr txBox="1"/>
          <p:nvPr/>
        </p:nvSpPr>
        <p:spPr>
          <a:xfrm>
            <a:off x="181069" y="1182922"/>
            <a:ext cx="12303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336699"/>
                </a:solidFill>
                <a:latin typeface="Arial" panose="020B0604020202020204" pitchFamily="34" charset="0"/>
              </a:rPr>
              <a:t>Regolamento (UE) 2019/1242 che stabilisce gli standard di emissione di CO2 per i veicoli pesanti</a:t>
            </a:r>
          </a:p>
          <a:p>
            <a:endParaRPr lang="en-US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E2E898D9-C711-4F4A-B809-D4AB768974BA}"/>
              </a:ext>
            </a:extLst>
          </p:cNvPr>
          <p:cNvSpPr/>
          <p:nvPr/>
        </p:nvSpPr>
        <p:spPr>
          <a:xfrm>
            <a:off x="1575303" y="5802846"/>
            <a:ext cx="742384" cy="2716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6F41-7328-48F5-9FA4-B8E559F58FF1}"/>
              </a:ext>
            </a:extLst>
          </p:cNvPr>
          <p:cNvSpPr txBox="1"/>
          <p:nvPr/>
        </p:nvSpPr>
        <p:spPr>
          <a:xfrm>
            <a:off x="2706986" y="5615483"/>
            <a:ext cx="9089679" cy="64633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113355"/>
                </a:solidFill>
                <a:latin typeface="+mn-lt"/>
              </a:rPr>
              <a:t>NGVA Europe sta lavorando ad una metodologia per un progressivo passaggio ad un approccio «well-to wheel» in favore dei carburanti rinnovabili</a:t>
            </a:r>
            <a:endParaRPr lang="en-US" dirty="0">
              <a:solidFill>
                <a:srgbClr val="11335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445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7C7B4B-5320-4B76-9165-6E3A57096A7D}"/>
              </a:ext>
            </a:extLst>
          </p:cNvPr>
          <p:cNvSpPr txBox="1"/>
          <p:nvPr/>
        </p:nvSpPr>
        <p:spPr>
          <a:xfrm>
            <a:off x="6572815" y="177472"/>
            <a:ext cx="5540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cs typeface="Calibri" panose="020F0502020204030204" pitchFamily="34" charset="0"/>
              </a:rPr>
              <a:t>Gas nel settore dei trasporti pubblici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09B50-BB68-41A8-AADF-7D928B9D70A7}"/>
              </a:ext>
            </a:extLst>
          </p:cNvPr>
          <p:cNvSpPr txBox="1"/>
          <p:nvPr/>
        </p:nvSpPr>
        <p:spPr>
          <a:xfrm>
            <a:off x="682574" y="1092969"/>
            <a:ext cx="10826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13355"/>
                </a:solidFill>
                <a:latin typeface="+mn-lt"/>
              </a:rPr>
              <a:t>+/- 23 000 bus </a:t>
            </a:r>
            <a:r>
              <a:rPr lang="en-GB" b="1" dirty="0" err="1">
                <a:solidFill>
                  <a:srgbClr val="113355"/>
                </a:solidFill>
                <a:latin typeface="+mn-lt"/>
              </a:rPr>
              <a:t>registrati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 a </a:t>
            </a:r>
            <a:r>
              <a:rPr lang="en-GB" b="1" dirty="0" err="1">
                <a:solidFill>
                  <a:srgbClr val="113355"/>
                </a:solidFill>
                <a:latin typeface="+mn-lt"/>
              </a:rPr>
              <a:t>livello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 </a:t>
            </a:r>
            <a:r>
              <a:rPr lang="en-GB" b="1" dirty="0" err="1">
                <a:solidFill>
                  <a:srgbClr val="113355"/>
                </a:solidFill>
                <a:latin typeface="+mn-lt"/>
              </a:rPr>
              <a:t>europeo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  - </a:t>
            </a:r>
            <a:r>
              <a:rPr lang="en-GB" dirty="0">
                <a:solidFill>
                  <a:srgbClr val="113355"/>
                </a:solidFill>
                <a:latin typeface="+mn-lt"/>
              </a:rPr>
              <a:t>IT 5000, FR 4000, ES 3500, SW 2600, CZ 1700, DE 110</a:t>
            </a:r>
          </a:p>
          <a:p>
            <a:endParaRPr lang="en-GB" dirty="0">
              <a:solidFill>
                <a:srgbClr val="113355"/>
              </a:solidFill>
              <a:latin typeface="+mn-lt"/>
            </a:endParaRPr>
          </a:p>
          <a:p>
            <a:r>
              <a:rPr lang="en-GB" b="1" dirty="0">
                <a:solidFill>
                  <a:srgbClr val="113355"/>
                </a:solidFill>
                <a:latin typeface="+mn-lt"/>
              </a:rPr>
              <a:t>20 </a:t>
            </a:r>
            <a:r>
              <a:rPr lang="en-GB" b="1" dirty="0" err="1">
                <a:solidFill>
                  <a:srgbClr val="113355"/>
                </a:solidFill>
                <a:latin typeface="+mn-lt"/>
              </a:rPr>
              <a:t>Modelli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 </a:t>
            </a:r>
            <a:r>
              <a:rPr lang="en-GB" dirty="0" err="1">
                <a:solidFill>
                  <a:srgbClr val="113355"/>
                </a:solidFill>
                <a:latin typeface="+mn-lt"/>
              </a:rPr>
              <a:t>nel</a:t>
            </a:r>
            <a:r>
              <a:rPr lang="en-GB" dirty="0">
                <a:solidFill>
                  <a:srgbClr val="113355"/>
                </a:solidFill>
                <a:latin typeface="+mn-lt"/>
              </a:rPr>
              <a:t> nostro </a:t>
            </a:r>
            <a:r>
              <a:rPr lang="en-GB" dirty="0" err="1">
                <a:solidFill>
                  <a:srgbClr val="11335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catalogo</a:t>
            </a:r>
            <a:r>
              <a:rPr lang="en-GB" dirty="0">
                <a:solidFill>
                  <a:srgbClr val="11335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dirty="0" err="1">
                <a:solidFill>
                  <a:srgbClr val="11335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veicoli</a:t>
            </a:r>
            <a:r>
              <a:rPr lang="en-GB" dirty="0">
                <a:solidFill>
                  <a:srgbClr val="113355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dirty="0">
              <a:solidFill>
                <a:srgbClr val="113355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A9659-BA57-4690-A42E-7354B7023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87" y="2482229"/>
            <a:ext cx="5739898" cy="3830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2267B3-F324-4898-AE29-45E33166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63" y="2171609"/>
            <a:ext cx="5544324" cy="1181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86890-BC17-4D51-93C9-556DFC486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16" y="3619583"/>
            <a:ext cx="4879817" cy="25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9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1;p36">
            <a:extLst>
              <a:ext uri="{FF2B5EF4-FFF2-40B4-BE49-F238E27FC236}">
                <a16:creationId xmlns:a16="http://schemas.microsoft.com/office/drawing/2014/main" id="{C08830CB-12FF-4F03-B95B-32D8603365A0}"/>
              </a:ext>
            </a:extLst>
          </p:cNvPr>
          <p:cNvSpPr txBox="1"/>
          <p:nvPr/>
        </p:nvSpPr>
        <p:spPr>
          <a:xfrm>
            <a:off x="4119154" y="0"/>
            <a:ext cx="7785463" cy="923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Current use and distribution of biomethane as</a:t>
            </a:r>
          </a:p>
          <a:p>
            <a:pPr marL="0" marR="0" lvl="0" indent="0" algn="r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2400"/>
              <a:buFont typeface="Calibri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vehicle fuel in Europe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0CD0A2-77E9-4F27-9945-11A9473F9203}"/>
              </a:ext>
            </a:extLst>
          </p:cNvPr>
          <p:cNvGrpSpPr/>
          <p:nvPr/>
        </p:nvGrpSpPr>
        <p:grpSpPr>
          <a:xfrm>
            <a:off x="477648" y="1316797"/>
            <a:ext cx="4114801" cy="4224405"/>
            <a:chOff x="2002765" y="2095500"/>
            <a:chExt cx="3797961" cy="4010025"/>
          </a:xfrm>
        </p:grpSpPr>
        <p:pic>
          <p:nvPicPr>
            <p:cNvPr id="11" name="Picture 10" descr="A picture containing map, air, man, flock&#10;&#10;Description automatically generated">
              <a:extLst>
                <a:ext uri="{FF2B5EF4-FFF2-40B4-BE49-F238E27FC236}">
                  <a16:creationId xmlns:a16="http://schemas.microsoft.com/office/drawing/2014/main" id="{BDB679D9-830D-4307-B0E3-459ADFC24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79" r="64429" b="43459"/>
            <a:stretch/>
          </p:blipFill>
          <p:spPr>
            <a:xfrm>
              <a:off x="2002765" y="2095500"/>
              <a:ext cx="3274085" cy="401002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29075C-CA2A-4163-9FCE-CA1B8AED53C5}"/>
                </a:ext>
              </a:extLst>
            </p:cNvPr>
            <p:cNvSpPr/>
            <p:nvPr/>
          </p:nvSpPr>
          <p:spPr>
            <a:xfrm>
              <a:off x="4638676" y="3224961"/>
              <a:ext cx="1162050" cy="267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A337FF-FFAC-4028-A24A-527EF0B0B862}"/>
                </a:ext>
              </a:extLst>
            </p:cNvPr>
            <p:cNvSpPr/>
            <p:nvPr/>
          </p:nvSpPr>
          <p:spPr>
            <a:xfrm>
              <a:off x="4314826" y="5076825"/>
              <a:ext cx="1162050" cy="923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D253E0C5-5E9A-485C-93C1-3D080EC6C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367" y="1042579"/>
            <a:ext cx="7785462" cy="5386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AEA0EE-0F1E-40DD-83EF-DA38296EB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663" y="1390890"/>
            <a:ext cx="2921237" cy="223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1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324">
            <a:extLst>
              <a:ext uri="{FF2B5EF4-FFF2-40B4-BE49-F238E27FC236}">
                <a16:creationId xmlns:a16="http://schemas.microsoft.com/office/drawing/2014/main" id="{FAF00C1A-B6AE-40E4-9DE2-089813E182BE}"/>
              </a:ext>
            </a:extLst>
          </p:cNvPr>
          <p:cNvSpPr txBox="1"/>
          <p:nvPr/>
        </p:nvSpPr>
        <p:spPr>
          <a:xfrm>
            <a:off x="5408228" y="195880"/>
            <a:ext cx="6511622" cy="634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s-E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Benchmark</a:t>
            </a:r>
            <a:r>
              <a:rPr lang="es-ES" sz="2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28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europee</a:t>
            </a:r>
            <a:endParaRPr lang="es-ES" sz="28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43450A-1599-4043-98F9-21E4A6591213}"/>
              </a:ext>
            </a:extLst>
          </p:cNvPr>
          <p:cNvSpPr txBox="1"/>
          <p:nvPr/>
        </p:nvSpPr>
        <p:spPr>
          <a:xfrm>
            <a:off x="544300" y="1162454"/>
            <a:ext cx="116477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113355"/>
                </a:solidFill>
                <a:latin typeface="+mn-lt"/>
              </a:rPr>
              <a:t>Azienda</a:t>
            </a:r>
            <a:r>
              <a:rPr lang="en-GB" b="1" dirty="0"/>
              <a:t> - 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TPER Bologna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TPER ha recentemente introdotto 15 autobus GNL. Questa è stata la prima gara pubblica europea per autobus alimentati a GNL. L'azienda ha già in funzione oltre 311 veicoli alimentati a metano. Un prodotto che fa parte della strategia sviluppata dal brand svedese sul tema della sostenibilità fuori dai centri urbani. </a:t>
            </a:r>
          </a:p>
          <a:p>
            <a:endParaRPr lang="en-GB" sz="1600" dirty="0">
              <a:solidFill>
                <a:srgbClr val="113355"/>
              </a:solidFill>
              <a:latin typeface="+mn-lt"/>
            </a:endParaRPr>
          </a:p>
          <a:p>
            <a:r>
              <a:rPr lang="en-GB" b="1" dirty="0" err="1">
                <a:solidFill>
                  <a:srgbClr val="113355"/>
                </a:solidFill>
                <a:latin typeface="+mn-lt"/>
              </a:rPr>
              <a:t>Azienda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 – GAZ Group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Il gruppo russo GAZ ha dichiarato di aver iniziato a produrre autobus alimentati a GNL nel suo stabilimento di Likino, ampliando la sua gamma di veicoli a gas naturale. Inoltre, secondo Gaz Group, questo è il primo grande autobus urbano seriale alimentato a GNL nel mercato russo</a:t>
            </a:r>
            <a:r>
              <a:rPr lang="it-IT" dirty="0">
                <a:solidFill>
                  <a:srgbClr val="113355"/>
                </a:solidFill>
                <a:latin typeface="+mn-lt"/>
              </a:rPr>
              <a:t>.</a:t>
            </a:r>
          </a:p>
          <a:p>
            <a:endParaRPr lang="en-GB" dirty="0">
              <a:solidFill>
                <a:srgbClr val="113355"/>
              </a:solidFill>
              <a:latin typeface="+mn-lt"/>
            </a:endParaRPr>
          </a:p>
          <a:p>
            <a:r>
              <a:rPr lang="en-GB" b="1" dirty="0" err="1">
                <a:solidFill>
                  <a:srgbClr val="113355"/>
                </a:solidFill>
                <a:latin typeface="+mn-lt"/>
              </a:rPr>
              <a:t>Municipalità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: Bergen (NO)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La città portuale di Bergen ha messo in circolazione 125 autobus urbani a metano, alimentati a biogas. L'ordine per Tide Buss a Bergen include 54 autobus articolati MAN Lion's City G con una lunghezza di 18 metri.</a:t>
            </a:r>
          </a:p>
          <a:p>
            <a:endParaRPr lang="en-GB" sz="1600" dirty="0">
              <a:solidFill>
                <a:srgbClr val="113355"/>
              </a:solidFill>
              <a:latin typeface="+mn-lt"/>
            </a:endParaRPr>
          </a:p>
          <a:p>
            <a:r>
              <a:rPr lang="en-GB" b="1" dirty="0" err="1">
                <a:solidFill>
                  <a:srgbClr val="113355"/>
                </a:solidFill>
                <a:latin typeface="+mn-lt"/>
              </a:rPr>
              <a:t>Municipalità</a:t>
            </a:r>
            <a:r>
              <a:rPr lang="en-GB" b="1" dirty="0">
                <a:solidFill>
                  <a:srgbClr val="113355"/>
                </a:solidFill>
                <a:latin typeface="+mn-lt"/>
              </a:rPr>
              <a:t>: Parigi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L’azienda di trasporto pubblico Ile-de-France Mobilités, ha ordinato 409 autobus a biogas 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per la città di Parigi. I veicoli alimentati a biogas da 12 metri hanno un'autonomia </a:t>
            </a:r>
          </a:p>
          <a:p>
            <a:r>
              <a:rPr lang="it-IT" sz="1600" dirty="0">
                <a:solidFill>
                  <a:srgbClr val="113355"/>
                </a:solidFill>
                <a:latin typeface="+mn-lt"/>
              </a:rPr>
              <a:t>di 400 km.</a:t>
            </a:r>
            <a:endParaRPr lang="en-GB" sz="1600" dirty="0">
              <a:solidFill>
                <a:srgbClr val="113355"/>
              </a:solidFill>
              <a:latin typeface="+mn-lt"/>
            </a:endParaRPr>
          </a:p>
          <a:p>
            <a:endParaRPr lang="en-GB" dirty="0">
              <a:solidFill>
                <a:srgbClr val="113355"/>
              </a:solidFill>
              <a:latin typeface="+mn-lt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F611B0A-7FB0-48CE-BE1B-C62AD9027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DE40AB95-9024-4FB6-9F8A-9962D7562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84C00D-3085-450E-8D0E-96645ABB1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547" y="4506104"/>
            <a:ext cx="3282845" cy="174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957A8-0097-44A1-8ABB-DD83B129A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6479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VA_Renault meeting 10 10 2017 vKT.potx" id="{CAC4B5CB-5688-4239-976E-DEA76EE9E0E3}" vid="{3C7BD53B-93F9-4C82-9ACD-74A276DB4F8D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B0E91C74-6B5A-4C82-BCAD-56247FA47011}" vid="{7323E032-840B-498D-9F5D-38F58F8F6252}"/>
    </a:ext>
  </a:extLst>
</a:theme>
</file>

<file path=ppt/theme/theme3.xml><?xml version="1.0" encoding="utf-8"?>
<a:theme xmlns:a="http://schemas.openxmlformats.org/drawingml/2006/main" name="Theme NGVA Europe version 1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orpor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GVAe_Plantilla_Presentacion-Corp_03.pot [Modo de compatibilidad]" id="{FDD8AA87-C497-413E-8207-12582F043CAE}" vid="{3EECD997-44C7-43B0-B062-FF0619EA9076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NGVA_Renault meeting 10 10 2017 vKT</Template>
  <TotalTime>1032</TotalTime>
  <Words>575</Words>
  <Application>Microsoft Office PowerPoint</Application>
  <PresentationFormat>Widescreen</PresentationFormat>
  <Paragraphs>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Nexa Bold</vt:lpstr>
      <vt:lpstr>Blank</vt:lpstr>
      <vt:lpstr>Theme1</vt:lpstr>
      <vt:lpstr>Theme NGVA Europe version 1</vt:lpstr>
      <vt:lpstr>3_Corporate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RcreaT | Diseño &amp; comunicación visual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Robin</dc:creator>
  <cp:lastModifiedBy>Martina Conton</cp:lastModifiedBy>
  <cp:revision>392</cp:revision>
  <cp:lastPrinted>2018-07-17T16:52:49Z</cp:lastPrinted>
  <dcterms:created xsi:type="dcterms:W3CDTF">2017-10-09T15:23:13Z</dcterms:created>
  <dcterms:modified xsi:type="dcterms:W3CDTF">2021-03-24T11:10:48Z</dcterms:modified>
</cp:coreProperties>
</file>